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94" d="100"/>
          <a:sy n="194" d="100"/>
        </p:scale>
        <p:origin x="-28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17/02/19</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fr-FR" smtClean="0"/>
              <a:t>Cliquez et modifiez le titre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17/02/19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fr-FR" smtClean="0"/>
              <a:t>Cliquez et modifiez le titre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17/02/19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17/02/19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17/02/19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fr-FR" smtClean="0"/>
              <a:t>Cliquez et modifiez le titre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1A24CD3-204F-4468-8EE4-28A6668D006A}" type="datetimeFigureOut">
              <a:rPr lang="en-US" smtClean="0"/>
              <a:t>17/02/19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fr-FR" smtClean="0"/>
              <a:t>Cliquez et modifiez le titre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17/02/19</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fr-FR" smtClean="0"/>
              <a:t>Faire glisser l'image vers l'espace réservé ou cliquer sur l'icône pour l'ajouter</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fr-FR" smtClean="0"/>
              <a:t>Cliquez et modifiez le titre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1A24CD3-204F-4468-8EE4-28A6668D006A}" type="datetimeFigureOut">
              <a:rPr lang="en-US" smtClean="0"/>
              <a:t>17/02/19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images avec légende">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fr-FR" smtClean="0"/>
              <a:t>Cliquez et modifiez le titre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1A24CD3-204F-4468-8EE4-28A6668D006A}" type="datetimeFigureOut">
              <a:rPr lang="en-US" smtClean="0"/>
              <a:t>17/02/19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17/02/19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fr-FR" smtClean="0"/>
              <a:t>Cliquez et modifiez le titre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17/02/19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17/02/19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fr-FR" smtClean="0"/>
              <a:t>Cliquez et modifiez le titre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17/02/19</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fr-FR" smtClean="0"/>
              <a:t>Faire glisser l'image vers l'espace réservé ou cliquer sur l'icône pour l'ajouter</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contenu et imag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fr-FR" smtClean="0"/>
              <a:t>Cliquez et modifiez le titre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17/02/19</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fr-FR" smtClean="0"/>
              <a:t>Faire glisser l'image vers l'espace réservé ou cliquer sur l'icône pour l'ajouter</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fr-FR" smtClean="0"/>
              <a:t>Cliquez et modifiez le titre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17/02/19</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avec imag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fr-FR" smtClean="0"/>
              <a:t>Cliquez et modifiez le titre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fr-FR" smtClean="0"/>
              <a:t>Faire glisser l'image vers l'espace réservé ou cliquer sur l'icône pour l'ajouter</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fr-FR" smtClean="0"/>
              <a:t>Cliquez et modifiez le titre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17/02/19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17/02/19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fr-FR" smtClean="0"/>
              <a:t>Cliquez et modifiez le titre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17/02/19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fr-FR" smtClean="0"/>
              <a:t>Cliquez et modifiez le titre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17/02/19</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9.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4" Type="http://schemas.openxmlformats.org/officeDocument/2006/relationships/image" Target="../media/image12.jpeg"/><Relationship Id="rId5" Type="http://schemas.openxmlformats.org/officeDocument/2006/relationships/image" Target="../media/image13.jpeg"/><Relationship Id="rId6" Type="http://schemas.openxmlformats.org/officeDocument/2006/relationships/image" Target="../media/image14.jpeg"/><Relationship Id="rId7" Type="http://schemas.openxmlformats.org/officeDocument/2006/relationships/image" Target="../media/image15.jpeg"/><Relationship Id="rId1" Type="http://schemas.openxmlformats.org/officeDocument/2006/relationships/slideLayout" Target="../slideLayouts/slideLayout2.xml"/><Relationship Id="rId2" Type="http://schemas.openxmlformats.org/officeDocument/2006/relationships/slide" Target="slide14.xml"/></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4" Type="http://schemas.openxmlformats.org/officeDocument/2006/relationships/hyperlink" Target="http://blog.grainedephotographe.com/william-eggleston-le-pionnier-de-la-couleur-en-photographie/" TargetMode="External"/><Relationship Id="rId1" Type="http://schemas.openxmlformats.org/officeDocument/2006/relationships/slideLayout" Target="../slideLayouts/slideLayout2.xml"/><Relationship Id="rId2" Type="http://schemas.openxmlformats.org/officeDocument/2006/relationships/slide" Target="slide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image" Target="../media/image18.jpeg"/><Relationship Id="rId5" Type="http://schemas.openxmlformats.org/officeDocument/2006/relationships/image" Target="../media/image19.jpeg"/><Relationship Id="rId6" Type="http://schemas.openxmlformats.org/officeDocument/2006/relationships/slide" Target="slide17.xml"/><Relationship Id="rId7" Type="http://schemas.openxmlformats.org/officeDocument/2006/relationships/slide" Target="slide16.xml"/><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hyperlink" Target="http://vincentmunier.com/indexflash.html" TargetMode="External"/><Relationship Id="rId4" Type="http://schemas.openxmlformats.org/officeDocument/2006/relationships/hyperlink" Target="http://blog.grainedephotographe.com/les-photos-animalieres-de-vincent-munier/" TargetMode="External"/><Relationship Id="rId5" Type="http://schemas.openxmlformats.org/officeDocument/2006/relationships/hyperlink" Target="https://www.facebook.com/Vincent-Munier-Photographer-149204661768766/" TargetMode="External"/><Relationship Id="rId1" Type="http://schemas.openxmlformats.org/officeDocument/2006/relationships/slideLayout" Target="../slideLayouts/slideLayout2.xml"/><Relationship Id="rId2" Type="http://schemas.openxmlformats.org/officeDocument/2006/relationships/slide" Target="slide18.xml"/></Relationships>
</file>

<file path=ppt/slides/_rels/slide17.xml.rels><?xml version="1.0" encoding="UTF-8" standalone="yes"?>
<Relationships xmlns="http://schemas.openxmlformats.org/package/2006/relationships"><Relationship Id="rId3" Type="http://schemas.openxmlformats.org/officeDocument/2006/relationships/hyperlink" Target="http://www.simpho.com/" TargetMode="External"/><Relationship Id="rId4" Type="http://schemas.openxmlformats.org/officeDocument/2006/relationships/hyperlink" Target="http://www.laurentbaheux.com/-/galleries/wild-africa" TargetMode="External"/><Relationship Id="rId1" Type="http://schemas.openxmlformats.org/officeDocument/2006/relationships/slideLayout" Target="../slideLayouts/slideLayout2.xml"/><Relationship Id="rId2" Type="http://schemas.openxmlformats.org/officeDocument/2006/relationships/slide" Target="sl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4" Type="http://schemas.openxmlformats.org/officeDocument/2006/relationships/image" Target="../media/image21.jpeg"/><Relationship Id="rId5" Type="http://schemas.openxmlformats.org/officeDocument/2006/relationships/image" Target="../media/image22.jpeg"/><Relationship Id="rId6" Type="http://schemas.openxmlformats.org/officeDocument/2006/relationships/slide" Target="slide19.xml"/><Relationship Id="rId7" Type="http://schemas.openxmlformats.org/officeDocument/2006/relationships/image" Target="../media/image23.jpeg"/><Relationship Id="rId8" Type="http://schemas.openxmlformats.org/officeDocument/2006/relationships/image" Target="../media/image24.jpeg"/><Relationship Id="rId1" Type="http://schemas.openxmlformats.org/officeDocument/2006/relationships/slideLayout" Target="../slideLayouts/slideLayout2.xml"/><Relationship Id="rId2" Type="http://schemas.openxmlformats.org/officeDocument/2006/relationships/slide" Target="slide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1.xml"/><Relationship Id="rId3" Type="http://schemas.openxmlformats.org/officeDocument/2006/relationships/slide" Target="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3" Type="http://schemas.openxmlformats.org/officeDocument/2006/relationships/hyperlink" Target="http://www.loeildelaphotographie.com/fr/author/sabine-weiss/" TargetMode="External"/><Relationship Id="rId4" Type="http://schemas.openxmlformats.org/officeDocument/2006/relationships/hyperlink" Target="https://sabineweissphotographe.com/portfolio.html" TargetMode="External"/><Relationship Id="rId1" Type="http://schemas.openxmlformats.org/officeDocument/2006/relationships/slideLayout" Target="../slideLayouts/slideLayout2.xml"/><Relationship Id="rId2" Type="http://schemas.openxmlformats.org/officeDocument/2006/relationships/slide" Target="slide18.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4" Type="http://schemas.openxmlformats.org/officeDocument/2006/relationships/slide" Target="slide23.xml"/><Relationship Id="rId5" Type="http://schemas.openxmlformats.org/officeDocument/2006/relationships/image" Target="../media/image26.jpeg"/><Relationship Id="rId6" Type="http://schemas.openxmlformats.org/officeDocument/2006/relationships/image" Target="../media/image27.jpeg"/><Relationship Id="rId7" Type="http://schemas.openxmlformats.org/officeDocument/2006/relationships/image" Target="../media/image28.jpeg"/><Relationship Id="rId8" Type="http://schemas.openxmlformats.org/officeDocument/2006/relationships/image" Target="../media/image29.jpeg"/><Relationship Id="rId9" Type="http://schemas.openxmlformats.org/officeDocument/2006/relationships/image" Target="../media/image30.jpeg"/><Relationship Id="rId10" Type="http://schemas.openxmlformats.org/officeDocument/2006/relationships/image" Target="../media/image31.jpeg"/><Relationship Id="rId1" Type="http://schemas.openxmlformats.org/officeDocument/2006/relationships/slideLayout" Target="../slideLayouts/slideLayout2.xml"/><Relationship Id="rId2" Type="http://schemas.openxmlformats.org/officeDocument/2006/relationships/image" Target="../media/image2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1.xml"/></Relationships>
</file>

<file path=ppt/slides/_rels/slide24.xml.rels><?xml version="1.0" encoding="UTF-8" standalone="yes"?>
<Relationships xmlns="http://schemas.openxmlformats.org/package/2006/relationships"><Relationship Id="rId3" Type="http://schemas.openxmlformats.org/officeDocument/2006/relationships/slide" Target="slide26.xml"/><Relationship Id="rId4" Type="http://schemas.openxmlformats.org/officeDocument/2006/relationships/slide" Target="slide25.xml"/><Relationship Id="rId5" Type="http://schemas.openxmlformats.org/officeDocument/2006/relationships/image" Target="../media/image33.jpeg"/><Relationship Id="rId6" Type="http://schemas.openxmlformats.org/officeDocument/2006/relationships/image" Target="../media/image34.jpeg"/><Relationship Id="rId7" Type="http://schemas.openxmlformats.org/officeDocument/2006/relationships/image" Target="../media/image35.jpeg"/><Relationship Id="rId8" Type="http://schemas.openxmlformats.org/officeDocument/2006/relationships/image" Target="../media/image36.jpeg"/><Relationship Id="rId1" Type="http://schemas.openxmlformats.org/officeDocument/2006/relationships/slideLayout" Target="../slideLayouts/slideLayout2.xml"/><Relationship Id="rId2" Type="http://schemas.openxmlformats.org/officeDocument/2006/relationships/image" Target="../media/image3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7.xml"/><Relationship Id="rId3" Type="http://schemas.openxmlformats.org/officeDocument/2006/relationships/hyperlink" Target="http://www.vivianmaier.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4.xml"/></Relationships>
</file>

<file path=ppt/slides/_rels/slide27.xml.rels><?xml version="1.0" encoding="UTF-8" standalone="yes"?>
<Relationships xmlns="http://schemas.openxmlformats.org/package/2006/relationships"><Relationship Id="rId3" Type="http://schemas.openxmlformats.org/officeDocument/2006/relationships/image" Target="../media/image37.jpeg"/><Relationship Id="rId4" Type="http://schemas.openxmlformats.org/officeDocument/2006/relationships/slide" Target="slide29.xml"/><Relationship Id="rId5" Type="http://schemas.openxmlformats.org/officeDocument/2006/relationships/image" Target="../media/image38.jpeg"/><Relationship Id="rId6" Type="http://schemas.openxmlformats.org/officeDocument/2006/relationships/image" Target="../media/image39.jpeg"/><Relationship Id="rId7" Type="http://schemas.openxmlformats.org/officeDocument/2006/relationships/image" Target="../media/image40.jpeg"/><Relationship Id="rId8" Type="http://schemas.openxmlformats.org/officeDocument/2006/relationships/image" Target="../media/image41.jpeg"/><Relationship Id="rId9" Type="http://schemas.openxmlformats.org/officeDocument/2006/relationships/image" Target="../media/image42.jpeg"/><Relationship Id="rId10" Type="http://schemas.openxmlformats.org/officeDocument/2006/relationships/image" Target="../media/image43.jpeg"/><Relationship Id="rId11" Type="http://schemas.openxmlformats.org/officeDocument/2006/relationships/image" Target="../media/image44.jpeg"/><Relationship Id="rId1" Type="http://schemas.openxmlformats.org/officeDocument/2006/relationships/slideLayout" Target="../slideLayouts/slideLayout2.xml"/><Relationship Id="rId2" Type="http://schemas.openxmlformats.org/officeDocument/2006/relationships/slide" Target="slide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0.xml"/><Relationship Id="rId3" Type="http://schemas.openxmlformats.org/officeDocument/2006/relationships/hyperlink" Target="http://www.nickbrandt.co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7.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4" Type="http://schemas.openxmlformats.org/officeDocument/2006/relationships/slide" Target="slide4.xml"/><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jpeg"/><Relationship Id="rId8"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46.jpeg"/><Relationship Id="rId4" Type="http://schemas.openxmlformats.org/officeDocument/2006/relationships/image" Target="../media/image47.jpeg"/><Relationship Id="rId5" Type="http://schemas.openxmlformats.org/officeDocument/2006/relationships/image" Target="../media/image48.jpeg"/><Relationship Id="rId6" Type="http://schemas.openxmlformats.org/officeDocument/2006/relationships/image" Target="../media/image49.jpeg"/><Relationship Id="rId7" Type="http://schemas.openxmlformats.org/officeDocument/2006/relationships/image" Target="../media/image50.jpeg"/><Relationship Id="rId8" Type="http://schemas.openxmlformats.org/officeDocument/2006/relationships/image" Target="../media/image51.jpeg"/><Relationship Id="rId9" Type="http://schemas.openxmlformats.org/officeDocument/2006/relationships/image" Target="../media/image52.jpeg"/><Relationship Id="rId10" Type="http://schemas.openxmlformats.org/officeDocument/2006/relationships/slide" Target="slide32.xml"/><Relationship Id="rId11" Type="http://schemas.openxmlformats.org/officeDocument/2006/relationships/slide" Target="slide31.xml"/><Relationship Id="rId1" Type="http://schemas.openxmlformats.org/officeDocument/2006/relationships/slideLayout" Target="../slideLayouts/slideLayout2.xml"/><Relationship Id="rId2" Type="http://schemas.openxmlformats.org/officeDocument/2006/relationships/image" Target="../media/image45.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0.xml"/></Relationships>
</file>

<file path=ppt/slides/_rels/slide33.xml.rels><?xml version="1.0" encoding="UTF-8" standalone="yes"?>
<Relationships xmlns="http://schemas.openxmlformats.org/package/2006/relationships"><Relationship Id="rId3" Type="http://schemas.openxmlformats.org/officeDocument/2006/relationships/image" Target="../media/image54.jpg"/><Relationship Id="rId4" Type="http://schemas.openxmlformats.org/officeDocument/2006/relationships/image" Target="../media/image55.png"/><Relationship Id="rId1" Type="http://schemas.openxmlformats.org/officeDocument/2006/relationships/slideLayout" Target="../slideLayouts/slideLayout2.xml"/><Relationship Id="rId2" Type="http://schemas.openxmlformats.org/officeDocument/2006/relationships/image" Target="../media/image5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6.xml"/><Relationship Id="rId3" Type="http://schemas.openxmlformats.org/officeDocument/2006/relationships/hyperlink" Target="https://fr.wikipedia.org/wiki/Edward_Sheriff_Curti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slide" Target="slide7.xml"/><Relationship Id="rId5" Type="http://schemas.openxmlformats.org/officeDocument/2006/relationships/slide" Target="slide8.xml"/><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9.xml"/><Relationship Id="rId3" Type="http://schemas.openxmlformats.org/officeDocument/2006/relationships/hyperlink" Target="http://www.seydoukeitaphotographer.com/f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slide" Target="slide10.xml"/><Relationship Id="rId5" Type="http://schemas.openxmlformats.org/officeDocument/2006/relationships/image" Target="../media/image10.jpeg"/><Relationship Id="rId6" Type="http://schemas.openxmlformats.org/officeDocument/2006/relationships/image" Target="../media/image11.jpg"/><Relationship Id="rId1" Type="http://schemas.openxmlformats.org/officeDocument/2006/relationships/slideLayout" Target="../slideLayouts/slideLayout2.xml"/><Relationship Id="rId2"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mtClean="0"/>
              <a:t>Quizz </a:t>
            </a:r>
            <a:r>
              <a:rPr lang="fr-FR" smtClean="0"/>
              <a:t>Photographes</a:t>
            </a:r>
            <a:endParaRPr lang="fr-FR" dirty="0"/>
          </a:p>
        </p:txBody>
      </p:sp>
      <p:sp>
        <p:nvSpPr>
          <p:cNvPr id="3" name="Sous-titre 2"/>
          <p:cNvSpPr>
            <a:spLocks noGrp="1"/>
          </p:cNvSpPr>
          <p:nvPr>
            <p:ph type="subTitle" idx="1"/>
          </p:nvPr>
        </p:nvSpPr>
        <p:spPr/>
        <p:txBody>
          <a:bodyPr/>
          <a:lstStyle/>
          <a:p>
            <a:r>
              <a:rPr lang="fr-FR" dirty="0" smtClean="0"/>
              <a:t>Club Photo de Bougival</a:t>
            </a:r>
          </a:p>
          <a:p>
            <a:endParaRPr lang="fr-FR" dirty="0"/>
          </a:p>
        </p:txBody>
      </p:sp>
    </p:spTree>
    <p:extLst>
      <p:ext uri="{BB962C8B-B14F-4D97-AF65-F5344CB8AC3E}">
        <p14:creationId xmlns:p14="http://schemas.microsoft.com/office/powerpoint/2010/main" val="2544736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Bonne réponse</a:t>
            </a:r>
            <a:endParaRPr lang="fr-FR" dirty="0"/>
          </a:p>
        </p:txBody>
      </p:sp>
      <p:sp>
        <p:nvSpPr>
          <p:cNvPr id="3" name="Espace réservé du contenu 2"/>
          <p:cNvSpPr>
            <a:spLocks noGrp="1"/>
          </p:cNvSpPr>
          <p:nvPr>
            <p:ph idx="1"/>
          </p:nvPr>
        </p:nvSpPr>
        <p:spPr>
          <a:xfrm>
            <a:off x="666691" y="5633482"/>
            <a:ext cx="6508377" cy="539619"/>
          </a:xfrm>
        </p:spPr>
        <p:txBody>
          <a:bodyPr/>
          <a:lstStyle/>
          <a:p>
            <a:r>
              <a:rPr lang="fr-FR" dirty="0" smtClean="0">
                <a:hlinkClick r:id="rId2" action="ppaction://hlinksldjump"/>
              </a:rPr>
              <a:t>Cliquez ici pour continuer</a:t>
            </a:r>
            <a:endParaRPr lang="fr-FR" dirty="0"/>
          </a:p>
        </p:txBody>
      </p:sp>
      <p:sp>
        <p:nvSpPr>
          <p:cNvPr id="4" name="ZoneTexte 3"/>
          <p:cNvSpPr txBox="1"/>
          <p:nvPr/>
        </p:nvSpPr>
        <p:spPr>
          <a:xfrm>
            <a:off x="759409" y="2481023"/>
            <a:ext cx="7522073" cy="2308324"/>
          </a:xfrm>
          <a:prstGeom prst="rect">
            <a:avLst/>
          </a:prstGeom>
          <a:noFill/>
        </p:spPr>
        <p:txBody>
          <a:bodyPr wrap="square" rtlCol="0">
            <a:spAutoFit/>
          </a:bodyPr>
          <a:lstStyle/>
          <a:p>
            <a:pPr algn="just"/>
            <a:r>
              <a:rPr lang="fr-FR" dirty="0" smtClean="0"/>
              <a:t>En réalité ce baiser n’est pas un baiser amoureux, c’est celui de la joie de vivre, plein d’exubérance. Il est midi et ce soldat américain vient d’apprendre qu’il ne repartira au combat puisque le Japon vient d’annoncer sa capitulation. Alfred </a:t>
            </a:r>
            <a:r>
              <a:rPr lang="fr-FR" dirty="0" err="1" smtClean="0"/>
              <a:t>Eisenstaedt</a:t>
            </a:r>
            <a:r>
              <a:rPr lang="fr-FR" dirty="0" smtClean="0"/>
              <a:t> qui se promenait sur Times Square avait repéré ce soldat ivre qui embrassait toutes les jeunes filles qu’il croisait. Le temps de se laisser dépasser par celle-ci, de faire le point sur elle et le stratège a fonctionné</a:t>
            </a:r>
            <a:r>
              <a:rPr lang="mr-IN" dirty="0" smtClean="0"/>
              <a:t>…</a:t>
            </a:r>
            <a:endParaRPr lang="fr-FR" dirty="0"/>
          </a:p>
        </p:txBody>
      </p:sp>
    </p:spTree>
    <p:extLst>
      <p:ext uri="{BB962C8B-B14F-4D97-AF65-F5344CB8AC3E}">
        <p14:creationId xmlns:p14="http://schemas.microsoft.com/office/powerpoint/2010/main" val="10031119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Mauvaise réponse</a:t>
            </a:r>
            <a:endParaRPr lang="fr-FR" dirty="0"/>
          </a:p>
        </p:txBody>
      </p:sp>
      <p:sp>
        <p:nvSpPr>
          <p:cNvPr id="3" name="Espace réservé du contenu 2"/>
          <p:cNvSpPr>
            <a:spLocks noGrp="1"/>
          </p:cNvSpPr>
          <p:nvPr>
            <p:ph idx="1"/>
          </p:nvPr>
        </p:nvSpPr>
        <p:spPr>
          <a:xfrm>
            <a:off x="457199" y="3116009"/>
            <a:ext cx="6508377" cy="549884"/>
          </a:xfrm>
        </p:spPr>
        <p:txBody>
          <a:bodyPr/>
          <a:lstStyle/>
          <a:p>
            <a:r>
              <a:rPr lang="fr-FR" dirty="0" smtClean="0">
                <a:hlinkClick r:id="rId2" action="ppaction://hlinksldjump"/>
              </a:rPr>
              <a:t>Cliquez ici pour réessayer</a:t>
            </a:r>
            <a:endParaRPr lang="fr-FR" dirty="0"/>
          </a:p>
        </p:txBody>
      </p:sp>
    </p:spTree>
    <p:extLst>
      <p:ext uri="{BB962C8B-B14F-4D97-AF65-F5344CB8AC3E}">
        <p14:creationId xmlns:p14="http://schemas.microsoft.com/office/powerpoint/2010/main" val="22732208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917263"/>
            <a:ext cx="6508377" cy="765910"/>
          </a:xfrm>
        </p:spPr>
        <p:txBody>
          <a:bodyPr/>
          <a:lstStyle/>
          <a:p>
            <a:pPr algn="just"/>
            <a:r>
              <a:rPr lang="fr-FR" dirty="0" smtClean="0"/>
              <a:t/>
            </a:r>
            <a:br>
              <a:rPr lang="fr-FR" dirty="0" smtClean="0"/>
            </a:br>
            <a:r>
              <a:rPr lang="fr-FR" sz="1200" dirty="0" smtClean="0"/>
              <a:t>S’il est un photographe qui a du se battre pour faire accepter dans les années 60 et même 70, l’introduction de la couleur dans le monde de la photographie, c’est bien William Eggleston.</a:t>
            </a:r>
            <a:endParaRPr lang="fr-FR" sz="1200" dirty="0"/>
          </a:p>
        </p:txBody>
      </p:sp>
      <p:sp>
        <p:nvSpPr>
          <p:cNvPr id="4" name="ZoneTexte 3"/>
          <p:cNvSpPr txBox="1"/>
          <p:nvPr/>
        </p:nvSpPr>
        <p:spPr>
          <a:xfrm>
            <a:off x="2068735" y="497514"/>
            <a:ext cx="3736920" cy="400110"/>
          </a:xfrm>
          <a:prstGeom prst="rect">
            <a:avLst/>
          </a:prstGeom>
          <a:noFill/>
        </p:spPr>
        <p:txBody>
          <a:bodyPr wrap="none" rtlCol="0">
            <a:spAutoFit/>
          </a:bodyPr>
          <a:lstStyle/>
          <a:p>
            <a:r>
              <a:rPr lang="fr-FR" sz="2000" dirty="0" smtClean="0"/>
              <a:t>Du Noir et Blanc à la couleur</a:t>
            </a:r>
            <a:endParaRPr lang="fr-FR" sz="2000" dirty="0"/>
          </a:p>
        </p:txBody>
      </p:sp>
      <p:sp>
        <p:nvSpPr>
          <p:cNvPr id="5" name="ZoneTexte 4"/>
          <p:cNvSpPr txBox="1"/>
          <p:nvPr/>
        </p:nvSpPr>
        <p:spPr>
          <a:xfrm>
            <a:off x="1472991" y="2015521"/>
            <a:ext cx="7199407" cy="1569660"/>
          </a:xfrm>
          <a:prstGeom prst="rect">
            <a:avLst/>
          </a:prstGeom>
          <a:noFill/>
        </p:spPr>
        <p:txBody>
          <a:bodyPr wrap="none" rtlCol="0">
            <a:spAutoFit/>
          </a:bodyPr>
          <a:lstStyle/>
          <a:p>
            <a:r>
              <a:rPr lang="fr-FR" sz="1200" dirty="0" smtClean="0"/>
              <a:t>Mais ce photographe était aussi réputé pour: (2 bonnes réponses)</a:t>
            </a:r>
          </a:p>
          <a:p>
            <a:endParaRPr lang="fr-FR" sz="1200" dirty="0" smtClean="0"/>
          </a:p>
          <a:p>
            <a:pPr marL="285750" indent="-285750">
              <a:buFontTx/>
              <a:buChar char="•"/>
            </a:pPr>
            <a:r>
              <a:rPr lang="fr-FR" sz="1200" dirty="0" smtClean="0">
                <a:hlinkClick r:id="rId2" action="ppaction://hlinksldjump"/>
              </a:rPr>
              <a:t>Ses photos de paysage nocturne</a:t>
            </a:r>
            <a:endParaRPr lang="fr-FR" sz="1200" dirty="0" smtClean="0"/>
          </a:p>
          <a:p>
            <a:pPr marL="285750" indent="-285750">
              <a:buFontTx/>
              <a:buChar char="•"/>
            </a:pPr>
            <a:r>
              <a:rPr lang="fr-FR" sz="1200" dirty="0" smtClean="0">
                <a:hlinkClick r:id="rId3" action="ppaction://hlinksldjump"/>
              </a:rPr>
              <a:t>Ses angles nouveaux de prise de vue</a:t>
            </a:r>
            <a:endParaRPr lang="fr-FR" sz="1200" dirty="0" smtClean="0"/>
          </a:p>
          <a:p>
            <a:pPr marL="285750" indent="-285750">
              <a:buFontTx/>
              <a:buChar char="•"/>
            </a:pPr>
            <a:r>
              <a:rPr lang="fr-FR" sz="1200" dirty="0" smtClean="0">
                <a:hlinkClick r:id="rId2" action="ppaction://hlinksldjump"/>
              </a:rPr>
              <a:t>Ses flous de courses de voiture</a:t>
            </a:r>
            <a:endParaRPr lang="fr-FR" sz="1200" dirty="0" smtClean="0"/>
          </a:p>
          <a:p>
            <a:pPr marL="285750" indent="-285750">
              <a:buFontTx/>
              <a:buChar char="•"/>
            </a:pPr>
            <a:r>
              <a:rPr lang="fr-FR" sz="1200" dirty="0" smtClean="0">
                <a:hlinkClick r:id="rId2" action="ppaction://hlinksldjump"/>
              </a:rPr>
              <a:t>Ses photos de guerre du Vietnam</a:t>
            </a:r>
            <a:endParaRPr lang="fr-FR" sz="1200" dirty="0" smtClean="0"/>
          </a:p>
          <a:p>
            <a:pPr marL="285750" indent="-285750">
              <a:buFontTx/>
              <a:buChar char="•"/>
            </a:pPr>
            <a:r>
              <a:rPr lang="fr-FR" sz="1200" dirty="0" smtClean="0">
                <a:hlinkClick r:id="rId3" action="ppaction://hlinksldjump"/>
              </a:rPr>
              <a:t>Ses sujets décalés (supermarchés, restaurants, ampoules au plafond, stations d’essence</a:t>
            </a:r>
            <a:r>
              <a:rPr lang="mr-IN" sz="1200" dirty="0" smtClean="0">
                <a:hlinkClick r:id="rId3" action="ppaction://hlinksldjump"/>
              </a:rPr>
              <a:t>…</a:t>
            </a:r>
            <a:r>
              <a:rPr lang="fr-FR" sz="1200" dirty="0" smtClean="0">
                <a:hlinkClick r:id="rId3" action="ppaction://hlinksldjump"/>
              </a:rPr>
              <a:t>)</a:t>
            </a:r>
            <a:endParaRPr lang="fr-FR" sz="1200" dirty="0" smtClean="0"/>
          </a:p>
          <a:p>
            <a:endParaRPr lang="fr-FR" sz="1200" dirty="0" smtClean="0"/>
          </a:p>
        </p:txBody>
      </p:sp>
      <p:pic>
        <p:nvPicPr>
          <p:cNvPr id="8" name="Espace réservé du contenu 7" descr="images.jpeg"/>
          <p:cNvPicPr>
            <a:picLocks noGrp="1" noChangeAspect="1"/>
          </p:cNvPicPr>
          <p:nvPr>
            <p:ph idx="1"/>
          </p:nvPr>
        </p:nvPicPr>
        <p:blipFill>
          <a:blip r:embed="rId4">
            <a:extLst>
              <a:ext uri="{28A0092B-C50C-407E-A947-70E740481C1C}">
                <a14:useLocalDpi xmlns:a14="http://schemas.microsoft.com/office/drawing/2010/main" val="0"/>
              </a:ext>
            </a:extLst>
          </a:blip>
          <a:srcRect l="-99859" r="-99859"/>
          <a:stretch>
            <a:fillRect/>
          </a:stretch>
        </p:blipFill>
        <p:spPr>
          <a:xfrm>
            <a:off x="2068735" y="3722864"/>
            <a:ext cx="3544231" cy="1799778"/>
          </a:xfrm>
        </p:spPr>
      </p:pic>
      <p:pic>
        <p:nvPicPr>
          <p:cNvPr id="9" name="Image 8" descr="egle.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78202" y="5299176"/>
            <a:ext cx="1741688" cy="1180265"/>
          </a:xfrm>
          <a:prstGeom prst="rect">
            <a:avLst/>
          </a:prstGeom>
        </p:spPr>
      </p:pic>
      <p:pic>
        <p:nvPicPr>
          <p:cNvPr id="10" name="Image 9" descr="téléchargement copie.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12359" y="3589638"/>
            <a:ext cx="1706434" cy="1160626"/>
          </a:xfrm>
          <a:prstGeom prst="rect">
            <a:avLst/>
          </a:prstGeom>
        </p:spPr>
      </p:pic>
      <p:pic>
        <p:nvPicPr>
          <p:cNvPr id="11" name="Image 10" descr="egleston.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4364" y="5095274"/>
            <a:ext cx="2105742" cy="1194196"/>
          </a:xfrm>
          <a:prstGeom prst="rect">
            <a:avLst/>
          </a:prstGeom>
        </p:spPr>
      </p:pic>
    </p:spTree>
    <p:extLst>
      <p:ext uri="{BB962C8B-B14F-4D97-AF65-F5344CB8AC3E}">
        <p14:creationId xmlns:p14="http://schemas.microsoft.com/office/powerpoint/2010/main" val="1471625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Bonne réponse</a:t>
            </a:r>
            <a:endParaRPr lang="fr-FR" dirty="0"/>
          </a:p>
        </p:txBody>
      </p:sp>
      <p:sp>
        <p:nvSpPr>
          <p:cNvPr id="3" name="Espace réservé du contenu 2"/>
          <p:cNvSpPr>
            <a:spLocks noGrp="1"/>
          </p:cNvSpPr>
          <p:nvPr>
            <p:ph idx="1"/>
          </p:nvPr>
        </p:nvSpPr>
        <p:spPr>
          <a:xfrm>
            <a:off x="457199" y="2209800"/>
            <a:ext cx="6508377" cy="2326741"/>
          </a:xfrm>
        </p:spPr>
        <p:txBody>
          <a:bodyPr/>
          <a:lstStyle/>
          <a:p>
            <a:pPr marL="0" indent="0" algn="just">
              <a:buNone/>
            </a:pPr>
            <a:r>
              <a:rPr lang="fr-FR" sz="1000" dirty="0"/>
              <a:t>Contemporain du « Pop Art » d’Andy Warhol, il a longtemps été considéré comme l’iconoclaste de la photo. A l’époque la photographie couleur était considérée comme vulgaire, seul le noir et blanc comptait. Ce qui était accepté pour la peinture depuis très longtemps, ne l’était pas pour la photographie..</a:t>
            </a:r>
            <a:r>
              <a:rPr lang="fr-FR" sz="1000" dirty="0" smtClean="0"/>
              <a:t>?</a:t>
            </a:r>
          </a:p>
          <a:p>
            <a:pPr marL="0" indent="0" algn="just">
              <a:buNone/>
            </a:pPr>
            <a:r>
              <a:rPr lang="fr-FR" sz="1000" dirty="0" smtClean="0"/>
              <a:t>Révolutionnaire </a:t>
            </a:r>
            <a:r>
              <a:rPr lang="fr-FR" sz="1000" dirty="0"/>
              <a:t>par sa couleur, il </a:t>
            </a:r>
            <a:r>
              <a:rPr lang="fr-FR" sz="1000" dirty="0" smtClean="0"/>
              <a:t>l’était </a:t>
            </a:r>
            <a:r>
              <a:rPr lang="fr-FR" sz="1000" dirty="0"/>
              <a:t>tout autant par ses compositions résolument décalées des standards </a:t>
            </a:r>
            <a:r>
              <a:rPr lang="fr-FR" sz="1000" dirty="0" smtClean="0"/>
              <a:t>académiques. Il fallait quand même oser à l’époque photographier à travers un pare-brise ou dans un rétroviseur, accorder de l’intérêt à des caddies de supermarché ou à un distributeur de Coca-Cola</a:t>
            </a:r>
            <a:r>
              <a:rPr lang="mr-IN" sz="1000" dirty="0" smtClean="0"/>
              <a:t>…</a:t>
            </a:r>
            <a:endParaRPr lang="fr-FR" sz="1000" dirty="0" smtClean="0"/>
          </a:p>
          <a:p>
            <a:pPr marL="0" indent="0" algn="just">
              <a:buNone/>
            </a:pPr>
            <a:r>
              <a:rPr lang="fr-FR" sz="1000" dirty="0" smtClean="0"/>
              <a:t>Ces cadrages très serrés, voire même parfois coupant le sujet ne font pas l’unanimité. Mais son talent l’emporte et il restera un photographe emblématique témoin d’une Amérique des 60’s et contemporain du Pop Art d’Andy Warhol.</a:t>
            </a:r>
            <a:endParaRPr lang="fr-FR" sz="1000" dirty="0"/>
          </a:p>
        </p:txBody>
      </p:sp>
      <p:sp>
        <p:nvSpPr>
          <p:cNvPr id="4" name="ZoneTexte 3"/>
          <p:cNvSpPr txBox="1"/>
          <p:nvPr/>
        </p:nvSpPr>
        <p:spPr>
          <a:xfrm>
            <a:off x="5171835" y="6045991"/>
            <a:ext cx="3028706" cy="369332"/>
          </a:xfrm>
          <a:prstGeom prst="rect">
            <a:avLst/>
          </a:prstGeom>
          <a:noFill/>
        </p:spPr>
        <p:txBody>
          <a:bodyPr wrap="none" rtlCol="0">
            <a:spAutoFit/>
          </a:bodyPr>
          <a:lstStyle/>
          <a:p>
            <a:r>
              <a:rPr lang="fr-FR" dirty="0" smtClean="0">
                <a:hlinkClick r:id="rId2" action="ppaction://hlinksldjump"/>
              </a:rPr>
              <a:t>Cliquez ici pour continuer</a:t>
            </a:r>
            <a:endParaRPr lang="fr-FR" dirty="0" smtClean="0"/>
          </a:p>
        </p:txBody>
      </p:sp>
      <p:sp>
        <p:nvSpPr>
          <p:cNvPr id="5" name="ZoneTexte 4"/>
          <p:cNvSpPr txBox="1"/>
          <p:nvPr/>
        </p:nvSpPr>
        <p:spPr>
          <a:xfrm>
            <a:off x="785595" y="4651973"/>
            <a:ext cx="5400967" cy="369332"/>
          </a:xfrm>
          <a:prstGeom prst="rect">
            <a:avLst/>
          </a:prstGeom>
          <a:noFill/>
        </p:spPr>
        <p:txBody>
          <a:bodyPr wrap="square" rtlCol="0">
            <a:spAutoFit/>
          </a:bodyPr>
          <a:lstStyle/>
          <a:p>
            <a:r>
              <a:rPr lang="fr-FR" dirty="0" smtClean="0">
                <a:hlinkClick r:id="rId3" action="ppaction://hlinksldjump"/>
              </a:rPr>
              <a:t>Cliquez ici pour la deuxième réponse</a:t>
            </a:r>
            <a:endParaRPr lang="fr-FR" dirty="0"/>
          </a:p>
        </p:txBody>
      </p:sp>
      <p:sp>
        <p:nvSpPr>
          <p:cNvPr id="9" name="ZoneTexte 8"/>
          <p:cNvSpPr txBox="1"/>
          <p:nvPr/>
        </p:nvSpPr>
        <p:spPr>
          <a:xfrm>
            <a:off x="785595" y="5322089"/>
            <a:ext cx="7851421" cy="553998"/>
          </a:xfrm>
          <a:prstGeom prst="rect">
            <a:avLst/>
          </a:prstGeom>
          <a:noFill/>
        </p:spPr>
        <p:txBody>
          <a:bodyPr wrap="square" rtlCol="0">
            <a:spAutoFit/>
          </a:bodyPr>
          <a:lstStyle/>
          <a:p>
            <a:r>
              <a:rPr lang="fr-FR" sz="1200" dirty="0">
                <a:hlinkClick r:id="rId4"/>
              </a:rPr>
              <a:t>http://blog.grainedephotographe.com/william-eggleston-le-pionnier-de-la-couleur-en-photographie</a:t>
            </a:r>
            <a:r>
              <a:rPr lang="fr-FR" sz="1200" dirty="0" smtClean="0">
                <a:hlinkClick r:id="rId4"/>
              </a:rPr>
              <a:t>/</a:t>
            </a:r>
            <a:endParaRPr lang="fr-FR" sz="1200" dirty="0" smtClean="0"/>
          </a:p>
          <a:p>
            <a:endParaRPr lang="fr-FR" dirty="0"/>
          </a:p>
        </p:txBody>
      </p:sp>
    </p:spTree>
    <p:extLst>
      <p:ext uri="{BB962C8B-B14F-4D97-AF65-F5344CB8AC3E}">
        <p14:creationId xmlns:p14="http://schemas.microsoft.com/office/powerpoint/2010/main" val="38000451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Mauvaise réponse</a:t>
            </a:r>
            <a:endParaRPr lang="fr-FR" dirty="0"/>
          </a:p>
        </p:txBody>
      </p:sp>
      <p:sp>
        <p:nvSpPr>
          <p:cNvPr id="3" name="Espace réservé du contenu 2"/>
          <p:cNvSpPr>
            <a:spLocks noGrp="1"/>
          </p:cNvSpPr>
          <p:nvPr>
            <p:ph idx="1"/>
          </p:nvPr>
        </p:nvSpPr>
        <p:spPr>
          <a:xfrm>
            <a:off x="457199" y="3168379"/>
            <a:ext cx="6508377" cy="621892"/>
          </a:xfrm>
        </p:spPr>
        <p:txBody>
          <a:bodyPr/>
          <a:lstStyle/>
          <a:p>
            <a:r>
              <a:rPr lang="fr-FR" dirty="0" smtClean="0">
                <a:hlinkClick r:id="rId2" action="ppaction://hlinksldjump"/>
              </a:rPr>
              <a:t>Cliquez ici pour réessayer</a:t>
            </a:r>
            <a:endParaRPr lang="fr-FR" dirty="0" smtClean="0"/>
          </a:p>
          <a:p>
            <a:endParaRPr lang="fr-FR" dirty="0"/>
          </a:p>
        </p:txBody>
      </p:sp>
    </p:spTree>
    <p:extLst>
      <p:ext uri="{BB962C8B-B14F-4D97-AF65-F5344CB8AC3E}">
        <p14:creationId xmlns:p14="http://schemas.microsoft.com/office/powerpoint/2010/main" val="36943814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346950"/>
            <a:ext cx="6508377" cy="1710450"/>
          </a:xfrm>
        </p:spPr>
        <p:txBody>
          <a:bodyPr/>
          <a:lstStyle/>
          <a:p>
            <a:pPr algn="just"/>
            <a:r>
              <a:rPr lang="fr-FR" sz="1200" dirty="0" smtClean="0"/>
              <a:t>La brume, la pluie, la neige, le froid donnent toute leur beauté aux photos de ce jeune photographe animalier, reconnu et respecté dans le milieu. Ayant grandi dans une ferme des Vosges, il s’est endurci sous tous les climats et toutes les latitudes pour aller traquer la vie sauvage, la où l’environnement est le moins hospitalier. Là où la plupart des photographes renonceraient, lui se réjouit des conditions climatiques qui se rebellent. Dans le Grand Nord, sur les hauts plateaux du Tibet, dans la péninsule du Kamtchatka, il attend la tempête. Fidèle à la marque Nikon et grand utilisateur d’une focale fixe de 600mm, il nous fait rêver des ours noirs aux ours blancs</a:t>
            </a:r>
            <a:r>
              <a:rPr lang="mr-IN" sz="1200" dirty="0" smtClean="0"/>
              <a:t>…</a:t>
            </a:r>
            <a:endParaRPr lang="fr-FR" dirty="0"/>
          </a:p>
        </p:txBody>
      </p:sp>
      <p:pic>
        <p:nvPicPr>
          <p:cNvPr id="4" name="Espace réservé du contenu 3" descr="buf.jpeg"/>
          <p:cNvPicPr>
            <a:picLocks noGrp="1" noChangeAspect="1"/>
          </p:cNvPicPr>
          <p:nvPr>
            <p:ph idx="1"/>
          </p:nvPr>
        </p:nvPicPr>
        <p:blipFill>
          <a:blip r:embed="rId2">
            <a:extLst>
              <a:ext uri="{28A0092B-C50C-407E-A947-70E740481C1C}">
                <a14:useLocalDpi xmlns:a14="http://schemas.microsoft.com/office/drawing/2010/main" val="0"/>
              </a:ext>
            </a:extLst>
          </a:blip>
          <a:srcRect t="2113" b="2113"/>
          <a:stretch>
            <a:fillRect/>
          </a:stretch>
        </p:blipFill>
        <p:spPr>
          <a:xfrm>
            <a:off x="2734811" y="5519502"/>
            <a:ext cx="3399377" cy="1110666"/>
          </a:xfrm>
        </p:spPr>
      </p:pic>
      <p:pic>
        <p:nvPicPr>
          <p:cNvPr id="5" name="Image 4" descr="mu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1337" y="3625639"/>
            <a:ext cx="1776332" cy="1182068"/>
          </a:xfrm>
          <a:prstGeom prst="rect">
            <a:avLst/>
          </a:prstGeom>
        </p:spPr>
      </p:pic>
      <p:pic>
        <p:nvPicPr>
          <p:cNvPr id="6" name="Image 5" descr="vince.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5136" y="3625639"/>
            <a:ext cx="1920357" cy="1273280"/>
          </a:xfrm>
          <a:prstGeom prst="rect">
            <a:avLst/>
          </a:prstGeom>
        </p:spPr>
      </p:pic>
      <p:pic>
        <p:nvPicPr>
          <p:cNvPr id="7" name="Image 6" descr="vm.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56791" y="3839542"/>
            <a:ext cx="2691147" cy="1345574"/>
          </a:xfrm>
          <a:prstGeom prst="rect">
            <a:avLst/>
          </a:prstGeom>
        </p:spPr>
      </p:pic>
      <p:sp>
        <p:nvSpPr>
          <p:cNvPr id="8" name="ZoneTexte 7"/>
          <p:cNvSpPr txBox="1"/>
          <p:nvPr/>
        </p:nvSpPr>
        <p:spPr>
          <a:xfrm>
            <a:off x="912323" y="2382830"/>
            <a:ext cx="2708778" cy="276999"/>
          </a:xfrm>
          <a:prstGeom prst="rect">
            <a:avLst/>
          </a:prstGeom>
          <a:noFill/>
        </p:spPr>
        <p:txBody>
          <a:bodyPr wrap="none" rtlCol="0">
            <a:spAutoFit/>
          </a:bodyPr>
          <a:lstStyle/>
          <a:p>
            <a:r>
              <a:rPr lang="fr-FR" sz="1200" i="1" dirty="0" smtClean="0"/>
              <a:t>Vous l’aurez reconnu, il s’agit de :</a:t>
            </a:r>
            <a:endParaRPr lang="fr-FR" sz="1200" i="1" dirty="0"/>
          </a:p>
        </p:txBody>
      </p:sp>
      <p:sp>
        <p:nvSpPr>
          <p:cNvPr id="9" name="ZoneTexte 8"/>
          <p:cNvSpPr txBox="1"/>
          <p:nvPr/>
        </p:nvSpPr>
        <p:spPr>
          <a:xfrm>
            <a:off x="3816683" y="2382830"/>
            <a:ext cx="1518364" cy="1015663"/>
          </a:xfrm>
          <a:prstGeom prst="rect">
            <a:avLst/>
          </a:prstGeom>
          <a:noFill/>
        </p:spPr>
        <p:txBody>
          <a:bodyPr wrap="none" rtlCol="0">
            <a:spAutoFit/>
          </a:bodyPr>
          <a:lstStyle/>
          <a:p>
            <a:pPr marL="171450" indent="-171450">
              <a:buFont typeface="Arial"/>
              <a:buChar char="•"/>
            </a:pPr>
            <a:r>
              <a:rPr lang="fr-FR" sz="1200" dirty="0" smtClean="0">
                <a:hlinkClick r:id="rId6" action="ppaction://hlinksldjump"/>
              </a:rPr>
              <a:t>Ghislain Simard</a:t>
            </a:r>
            <a:endParaRPr lang="fr-FR" sz="1200" dirty="0" smtClean="0"/>
          </a:p>
          <a:p>
            <a:pPr marL="171450" indent="-171450">
              <a:buFont typeface="Arial"/>
              <a:buChar char="•"/>
            </a:pPr>
            <a:endParaRPr lang="fr-FR" sz="1200" dirty="0" smtClean="0"/>
          </a:p>
          <a:p>
            <a:pPr marL="171450" indent="-171450">
              <a:buFont typeface="Arial"/>
              <a:buChar char="•"/>
            </a:pPr>
            <a:r>
              <a:rPr lang="fr-FR" sz="1200" dirty="0" smtClean="0">
                <a:hlinkClick r:id="rId6" action="ppaction://hlinksldjump"/>
              </a:rPr>
              <a:t>Laurent Baheux</a:t>
            </a:r>
            <a:endParaRPr lang="fr-FR" sz="1200" dirty="0" smtClean="0"/>
          </a:p>
          <a:p>
            <a:pPr marL="171450" indent="-171450">
              <a:buFont typeface="Arial"/>
              <a:buChar char="•"/>
            </a:pPr>
            <a:endParaRPr lang="fr-FR" sz="1200" dirty="0" smtClean="0"/>
          </a:p>
          <a:p>
            <a:pPr marL="171450" indent="-171450">
              <a:buFont typeface="Arial"/>
              <a:buChar char="•"/>
            </a:pPr>
            <a:r>
              <a:rPr lang="fr-FR" sz="1200" dirty="0" smtClean="0">
                <a:hlinkClick r:id="rId7" action="ppaction://hlinksldjump"/>
              </a:rPr>
              <a:t>Vincent Munier</a:t>
            </a:r>
            <a:endParaRPr lang="fr-FR" sz="1200" dirty="0" smtClean="0"/>
          </a:p>
        </p:txBody>
      </p:sp>
    </p:spTree>
    <p:extLst>
      <p:ext uri="{BB962C8B-B14F-4D97-AF65-F5344CB8AC3E}">
        <p14:creationId xmlns:p14="http://schemas.microsoft.com/office/powerpoint/2010/main" val="908605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268396"/>
            <a:ext cx="6508377" cy="864103"/>
          </a:xfrm>
        </p:spPr>
        <p:txBody>
          <a:bodyPr/>
          <a:lstStyle/>
          <a:p>
            <a:r>
              <a:rPr lang="fr-FR" dirty="0" smtClean="0"/>
              <a:t>Bonne réponse</a:t>
            </a:r>
            <a:endParaRPr lang="fr-FR" dirty="0"/>
          </a:p>
        </p:txBody>
      </p:sp>
      <p:sp>
        <p:nvSpPr>
          <p:cNvPr id="3" name="Espace réservé du contenu 2"/>
          <p:cNvSpPr>
            <a:spLocks noGrp="1"/>
          </p:cNvSpPr>
          <p:nvPr>
            <p:ph idx="1"/>
          </p:nvPr>
        </p:nvSpPr>
        <p:spPr>
          <a:xfrm>
            <a:off x="5216596" y="5963065"/>
            <a:ext cx="6508377" cy="300013"/>
          </a:xfrm>
        </p:spPr>
        <p:txBody>
          <a:bodyPr>
            <a:normAutofit fontScale="85000" lnSpcReduction="20000"/>
          </a:bodyPr>
          <a:lstStyle/>
          <a:p>
            <a:pPr marL="0" indent="0">
              <a:buNone/>
            </a:pPr>
            <a:r>
              <a:rPr lang="fr-FR" dirty="0" smtClean="0">
                <a:hlinkClick r:id="rId2" action="ppaction://hlinksldjump"/>
              </a:rPr>
              <a:t>Cliquez ici pour continuer</a:t>
            </a:r>
            <a:endParaRPr lang="fr-FR" dirty="0" smtClean="0"/>
          </a:p>
          <a:p>
            <a:pPr marL="0" indent="0">
              <a:buNone/>
            </a:pPr>
            <a:endParaRPr lang="fr-FR" dirty="0"/>
          </a:p>
        </p:txBody>
      </p:sp>
      <p:sp>
        <p:nvSpPr>
          <p:cNvPr id="4" name="ZoneTexte 3"/>
          <p:cNvSpPr txBox="1"/>
          <p:nvPr/>
        </p:nvSpPr>
        <p:spPr>
          <a:xfrm>
            <a:off x="366611" y="1413987"/>
            <a:ext cx="7214382" cy="3970318"/>
          </a:xfrm>
          <a:prstGeom prst="rect">
            <a:avLst/>
          </a:prstGeom>
          <a:noFill/>
        </p:spPr>
        <p:txBody>
          <a:bodyPr wrap="square" rtlCol="0">
            <a:spAutoFit/>
          </a:bodyPr>
          <a:lstStyle/>
          <a:p>
            <a:r>
              <a:rPr lang="fr-FR" dirty="0" smtClean="0"/>
              <a:t>Rien à rajouter, Vincent Munier ça se regarde, ça s’admire.</a:t>
            </a:r>
          </a:p>
          <a:p>
            <a:endParaRPr lang="fr-FR" dirty="0" smtClean="0"/>
          </a:p>
          <a:p>
            <a:r>
              <a:rPr lang="fr-FR" dirty="0">
                <a:hlinkClick r:id="rId3"/>
              </a:rPr>
              <a:t>http://vincentmunier.com/</a:t>
            </a:r>
            <a:r>
              <a:rPr lang="fr-FR" dirty="0" smtClean="0">
                <a:hlinkClick r:id="rId3"/>
              </a:rPr>
              <a:t>indexflash.html</a:t>
            </a:r>
            <a:endParaRPr lang="fr-FR" dirty="0" smtClean="0"/>
          </a:p>
          <a:p>
            <a:endParaRPr lang="fr-FR" dirty="0"/>
          </a:p>
          <a:p>
            <a:r>
              <a:rPr lang="fr-FR" dirty="0">
                <a:hlinkClick r:id="rId4"/>
              </a:rPr>
              <a:t>http://blog.grainedephotographe.com/les-photos-animalieres-de-vincent-munier</a:t>
            </a:r>
            <a:r>
              <a:rPr lang="fr-FR" dirty="0" smtClean="0">
                <a:hlinkClick r:id="rId4"/>
              </a:rPr>
              <a:t>/</a:t>
            </a:r>
            <a:endParaRPr lang="fr-FR" dirty="0" smtClean="0"/>
          </a:p>
          <a:p>
            <a:endParaRPr lang="fr-FR" dirty="0"/>
          </a:p>
          <a:p>
            <a:r>
              <a:rPr lang="fr-FR" dirty="0">
                <a:hlinkClick r:id="rId5"/>
              </a:rPr>
              <a:t>https://www.facebook.com/Vincent-Munier-Photographer-149204661768766</a:t>
            </a:r>
            <a:r>
              <a:rPr lang="fr-FR" dirty="0" smtClean="0">
                <a:hlinkClick r:id="rId5"/>
              </a:rPr>
              <a:t>/</a:t>
            </a:r>
            <a:endParaRPr lang="fr-FR" dirty="0" smtClean="0"/>
          </a:p>
          <a:p>
            <a:endParaRPr lang="fr-FR" dirty="0"/>
          </a:p>
          <a:p>
            <a:endParaRPr lang="fr-FR" dirty="0" smtClean="0"/>
          </a:p>
          <a:p>
            <a:r>
              <a:rPr lang="fr-FR" dirty="0" smtClean="0"/>
              <a:t>Vincent Munier nous fait découvrir la beauté de la nature intacte. Ses cadrages, sa précision, son sens de la composition en font un des plus grands dans son domaine.</a:t>
            </a:r>
            <a:endParaRPr lang="fr-FR" dirty="0"/>
          </a:p>
        </p:txBody>
      </p:sp>
    </p:spTree>
    <p:extLst>
      <p:ext uri="{BB962C8B-B14F-4D97-AF65-F5344CB8AC3E}">
        <p14:creationId xmlns:p14="http://schemas.microsoft.com/office/powerpoint/2010/main" val="29009805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2093" y="89574"/>
            <a:ext cx="6508377" cy="1143000"/>
          </a:xfrm>
        </p:spPr>
        <p:txBody>
          <a:bodyPr/>
          <a:lstStyle/>
          <a:p>
            <a:r>
              <a:rPr lang="fr-FR" dirty="0" smtClean="0"/>
              <a:t>Mauvaise réponse</a:t>
            </a:r>
            <a:endParaRPr lang="fr-FR" dirty="0"/>
          </a:p>
        </p:txBody>
      </p:sp>
      <p:sp>
        <p:nvSpPr>
          <p:cNvPr id="3" name="Espace réservé du contenu 2"/>
          <p:cNvSpPr>
            <a:spLocks noGrp="1"/>
          </p:cNvSpPr>
          <p:nvPr>
            <p:ph idx="1"/>
          </p:nvPr>
        </p:nvSpPr>
        <p:spPr>
          <a:xfrm>
            <a:off x="4358473" y="5689791"/>
            <a:ext cx="6508377" cy="568409"/>
          </a:xfrm>
        </p:spPr>
        <p:txBody>
          <a:bodyPr/>
          <a:lstStyle/>
          <a:p>
            <a:r>
              <a:rPr lang="fr-FR" dirty="0" smtClean="0">
                <a:hlinkClick r:id="rId2" action="ppaction://hlinksldjump"/>
              </a:rPr>
              <a:t>Cliquez ici pour réessayer</a:t>
            </a:r>
            <a:endParaRPr lang="fr-FR" dirty="0"/>
          </a:p>
        </p:txBody>
      </p:sp>
      <p:sp>
        <p:nvSpPr>
          <p:cNvPr id="4" name="ZoneTexte 3"/>
          <p:cNvSpPr txBox="1"/>
          <p:nvPr/>
        </p:nvSpPr>
        <p:spPr>
          <a:xfrm>
            <a:off x="372093" y="1754391"/>
            <a:ext cx="7240569" cy="1754327"/>
          </a:xfrm>
          <a:prstGeom prst="rect">
            <a:avLst/>
          </a:prstGeom>
          <a:noFill/>
        </p:spPr>
        <p:txBody>
          <a:bodyPr wrap="square" rtlCol="0">
            <a:spAutoFit/>
          </a:bodyPr>
          <a:lstStyle/>
          <a:p>
            <a:r>
              <a:rPr lang="fr-FR" dirty="0" smtClean="0"/>
              <a:t>Ghislain Simard est une référence en macrophotographie d’insectes, surtout ceux en vol!</a:t>
            </a:r>
          </a:p>
          <a:p>
            <a:endParaRPr lang="fr-FR" dirty="0" smtClean="0"/>
          </a:p>
          <a:p>
            <a:r>
              <a:rPr lang="fr-FR" dirty="0">
                <a:hlinkClick r:id="rId3"/>
              </a:rPr>
              <a:t>http://www.simpho.com</a:t>
            </a:r>
            <a:r>
              <a:rPr lang="fr-FR" dirty="0" smtClean="0">
                <a:hlinkClick r:id="rId3"/>
              </a:rPr>
              <a:t>/</a:t>
            </a:r>
            <a:endParaRPr lang="fr-FR" dirty="0" smtClean="0"/>
          </a:p>
          <a:p>
            <a:endParaRPr lang="fr-FR" dirty="0"/>
          </a:p>
          <a:p>
            <a:endParaRPr lang="fr-FR" dirty="0"/>
          </a:p>
        </p:txBody>
      </p:sp>
      <p:sp>
        <p:nvSpPr>
          <p:cNvPr id="5" name="ZoneTexte 4"/>
          <p:cNvSpPr txBox="1"/>
          <p:nvPr/>
        </p:nvSpPr>
        <p:spPr>
          <a:xfrm>
            <a:off x="372093" y="3443320"/>
            <a:ext cx="7438755" cy="1477328"/>
          </a:xfrm>
          <a:prstGeom prst="rect">
            <a:avLst/>
          </a:prstGeom>
          <a:noFill/>
        </p:spPr>
        <p:txBody>
          <a:bodyPr wrap="none" rtlCol="0">
            <a:spAutoFit/>
          </a:bodyPr>
          <a:lstStyle/>
          <a:p>
            <a:r>
              <a:rPr lang="fr-FR" dirty="0" smtClean="0"/>
              <a:t>Laurent Baheux s’est spécialisé sur les animaux d’Afrique en N&amp;B.</a:t>
            </a:r>
          </a:p>
          <a:p>
            <a:r>
              <a:rPr lang="fr-FR" dirty="0" smtClean="0"/>
              <a:t>Il rivalise avec le maître en la matière Nick Brandt.</a:t>
            </a:r>
          </a:p>
          <a:p>
            <a:endParaRPr lang="fr-FR" dirty="0"/>
          </a:p>
          <a:p>
            <a:r>
              <a:rPr lang="fr-FR" dirty="0">
                <a:hlinkClick r:id="rId4"/>
              </a:rPr>
              <a:t>http://www.laurentbaheux.com/-/galleries/wild-</a:t>
            </a:r>
            <a:r>
              <a:rPr lang="fr-FR" dirty="0" smtClean="0">
                <a:hlinkClick r:id="rId4"/>
              </a:rPr>
              <a:t>africa</a:t>
            </a:r>
            <a:endParaRPr lang="fr-FR" dirty="0" smtClean="0"/>
          </a:p>
          <a:p>
            <a:endParaRPr lang="fr-FR" dirty="0"/>
          </a:p>
        </p:txBody>
      </p:sp>
    </p:spTree>
    <p:extLst>
      <p:ext uri="{BB962C8B-B14F-4D97-AF65-F5344CB8AC3E}">
        <p14:creationId xmlns:p14="http://schemas.microsoft.com/office/powerpoint/2010/main" val="108539198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554547"/>
            <a:ext cx="6508377" cy="1638441"/>
          </a:xfrm>
        </p:spPr>
        <p:txBody>
          <a:bodyPr/>
          <a:lstStyle/>
          <a:p>
            <a:pPr algn="just"/>
            <a:r>
              <a:rPr lang="fr-FR" dirty="0" smtClean="0"/>
              <a:t/>
            </a:r>
            <a:br>
              <a:rPr lang="fr-FR" dirty="0" smtClean="0"/>
            </a:br>
            <a:r>
              <a:rPr lang="fr-FR" sz="1200" dirty="0" smtClean="0"/>
              <a:t>Ce ne sont pas les années qui passent qui lui font perdre sa passion et ce qu’elle nomme son œil intime. Sabine Weiss au travers de ces pérégrinations des campagnes française aux plus petits villages du Burkina-Faso a su saisir les plus belles expressions de ces gens au travail ou de ces enfants qui jouent. Elle a l’amour des autres et ç’est ce que l’on remarque en premier dans son travail.</a:t>
            </a:r>
            <a:br>
              <a:rPr lang="fr-FR" sz="1200" dirty="0" smtClean="0"/>
            </a:br>
            <a:r>
              <a:rPr lang="fr-FR" sz="1200" dirty="0" smtClean="0"/>
              <a:t>Contemporaine de Robert Doisneau, Willy </a:t>
            </a:r>
            <a:r>
              <a:rPr lang="fr-FR" sz="1200" dirty="0" err="1" smtClean="0"/>
              <a:t>Ronis</a:t>
            </a:r>
            <a:r>
              <a:rPr lang="fr-FR" sz="1200" dirty="0" smtClean="0"/>
              <a:t>, Edouard </a:t>
            </a:r>
            <a:r>
              <a:rPr lang="fr-FR" sz="1200" dirty="0" err="1" smtClean="0"/>
              <a:t>Boubat</a:t>
            </a:r>
            <a:r>
              <a:rPr lang="fr-FR" sz="1200" dirty="0" smtClean="0"/>
              <a:t>, Brassaï ou </a:t>
            </a:r>
            <a:r>
              <a:rPr lang="fr-FR" sz="1200" dirty="0" err="1" smtClean="0"/>
              <a:t>Izis</a:t>
            </a:r>
            <a:r>
              <a:rPr lang="fr-FR" sz="1200" dirty="0" smtClean="0"/>
              <a:t>, elle fait parler son </a:t>
            </a:r>
            <a:r>
              <a:rPr lang="fr-FR" sz="1200" dirty="0" err="1" smtClean="0"/>
              <a:t>Leica</a:t>
            </a:r>
            <a:r>
              <a:rPr lang="fr-FR" sz="1200" dirty="0" smtClean="0"/>
              <a:t> en noir et blanc, avec une émotion et une sensibilité rare.</a:t>
            </a:r>
            <a:br>
              <a:rPr lang="fr-FR" sz="1200" dirty="0" smtClean="0"/>
            </a:br>
            <a:r>
              <a:rPr lang="fr-FR" sz="1200" dirty="0" smtClean="0"/>
              <a:t/>
            </a:r>
            <a:br>
              <a:rPr lang="fr-FR" sz="1200" dirty="0" smtClean="0"/>
            </a:br>
            <a:r>
              <a:rPr lang="fr-FR" sz="1200" dirty="0" smtClean="0"/>
              <a:t>La photo ça conserve, et puis comme elle dit « l’âge, je m’en fous</a:t>
            </a:r>
            <a:r>
              <a:rPr lang="mr-IN" sz="1200" dirty="0" smtClean="0"/>
              <a:t>…</a:t>
            </a:r>
            <a:r>
              <a:rPr lang="fr-FR" sz="1200" dirty="0" smtClean="0"/>
              <a:t> ».</a:t>
            </a:r>
            <a:endParaRPr lang="fr-FR" dirty="0"/>
          </a:p>
        </p:txBody>
      </p:sp>
      <p:pic>
        <p:nvPicPr>
          <p:cNvPr id="5" name="Espace réservé du contenu 4" descr="sab.jpeg">
            <a:hlinkClick r:id="rId2" action="ppaction://hlinksldjump"/>
          </p:cNvPr>
          <p:cNvPicPr>
            <a:picLocks noGrp="1" noChangeAspect="1"/>
          </p:cNvPicPr>
          <p:nvPr>
            <p:ph idx="1"/>
          </p:nvPr>
        </p:nvPicPr>
        <p:blipFill>
          <a:blip r:embed="rId3">
            <a:extLst>
              <a:ext uri="{28A0092B-C50C-407E-A947-70E740481C1C}">
                <a14:useLocalDpi xmlns:a14="http://schemas.microsoft.com/office/drawing/2010/main" val="0"/>
              </a:ext>
            </a:extLst>
          </a:blip>
          <a:srcRect t="20927" b="20927"/>
          <a:stretch>
            <a:fillRect/>
          </a:stretch>
        </p:blipFill>
        <p:spPr>
          <a:xfrm>
            <a:off x="5403264" y="5014415"/>
            <a:ext cx="2369491" cy="1377773"/>
          </a:xfrm>
        </p:spPr>
      </p:pic>
      <p:sp>
        <p:nvSpPr>
          <p:cNvPr id="4" name="ZoneTexte 3"/>
          <p:cNvSpPr txBox="1"/>
          <p:nvPr/>
        </p:nvSpPr>
        <p:spPr>
          <a:xfrm>
            <a:off x="1846149" y="2356644"/>
            <a:ext cx="4867664" cy="276999"/>
          </a:xfrm>
          <a:prstGeom prst="rect">
            <a:avLst/>
          </a:prstGeom>
          <a:noFill/>
        </p:spPr>
        <p:txBody>
          <a:bodyPr wrap="none" rtlCol="0">
            <a:spAutoFit/>
          </a:bodyPr>
          <a:lstStyle/>
          <a:p>
            <a:r>
              <a:rPr lang="fr-FR" sz="1200" dirty="0" smtClean="0"/>
              <a:t>2 intrus se sont invités parmi ces photos; a vous de les retrouver.</a:t>
            </a:r>
            <a:endParaRPr lang="fr-FR" sz="1200" dirty="0"/>
          </a:p>
        </p:txBody>
      </p:sp>
      <p:pic>
        <p:nvPicPr>
          <p:cNvPr id="6" name="Image 5" descr="sab2.jpeg">
            <a:hlinkClick r:id="rId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7586" y="2978536"/>
            <a:ext cx="1995293" cy="1449053"/>
          </a:xfrm>
          <a:prstGeom prst="rect">
            <a:avLst/>
          </a:prstGeom>
        </p:spPr>
      </p:pic>
      <p:pic>
        <p:nvPicPr>
          <p:cNvPr id="7" name="Image 6" descr="weiss.jpeg">
            <a:hlinkClick r:id="rId2"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82048" y="2978536"/>
            <a:ext cx="2177539" cy="1449053"/>
          </a:xfrm>
          <a:prstGeom prst="rect">
            <a:avLst/>
          </a:prstGeom>
        </p:spPr>
      </p:pic>
      <p:pic>
        <p:nvPicPr>
          <p:cNvPr id="8" name="Image 7" descr="izis.jpeg">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65716" y="2978536"/>
            <a:ext cx="2177539" cy="1449053"/>
          </a:xfrm>
          <a:prstGeom prst="rect">
            <a:avLst/>
          </a:prstGeom>
        </p:spPr>
      </p:pic>
      <p:pic>
        <p:nvPicPr>
          <p:cNvPr id="9" name="Image 8" descr="HCB.jpeg">
            <a:hlinkClick r:id="rId6"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61970" y="5014415"/>
            <a:ext cx="2051683" cy="1377773"/>
          </a:xfrm>
          <a:prstGeom prst="rect">
            <a:avLst/>
          </a:prstGeom>
        </p:spPr>
      </p:pic>
    </p:spTree>
    <p:extLst>
      <p:ext uri="{BB962C8B-B14F-4D97-AF65-F5344CB8AC3E}">
        <p14:creationId xmlns:p14="http://schemas.microsoft.com/office/powerpoint/2010/main" val="33143817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Bonne réponse</a:t>
            </a:r>
            <a:endParaRPr lang="fr-FR" dirty="0"/>
          </a:p>
        </p:txBody>
      </p:sp>
      <p:sp>
        <p:nvSpPr>
          <p:cNvPr id="3" name="Espace réservé du contenu 2"/>
          <p:cNvSpPr>
            <a:spLocks noGrp="1"/>
          </p:cNvSpPr>
          <p:nvPr>
            <p:ph idx="1"/>
          </p:nvPr>
        </p:nvSpPr>
        <p:spPr>
          <a:xfrm>
            <a:off x="4450640" y="5754142"/>
            <a:ext cx="6508377" cy="595706"/>
          </a:xfrm>
        </p:spPr>
        <p:txBody>
          <a:bodyPr/>
          <a:lstStyle/>
          <a:p>
            <a:r>
              <a:rPr lang="fr-FR" dirty="0" smtClean="0">
                <a:hlinkClick r:id="rId2" action="ppaction://hlinksldjump"/>
              </a:rPr>
              <a:t>Cliquez ici pour continuer</a:t>
            </a:r>
            <a:endParaRPr lang="fr-FR" dirty="0" smtClean="0"/>
          </a:p>
        </p:txBody>
      </p:sp>
      <p:sp>
        <p:nvSpPr>
          <p:cNvPr id="4" name="ZoneTexte 3"/>
          <p:cNvSpPr txBox="1"/>
          <p:nvPr/>
        </p:nvSpPr>
        <p:spPr>
          <a:xfrm>
            <a:off x="720130" y="3600428"/>
            <a:ext cx="7078530" cy="646331"/>
          </a:xfrm>
          <a:prstGeom prst="rect">
            <a:avLst/>
          </a:prstGeom>
          <a:noFill/>
        </p:spPr>
        <p:txBody>
          <a:bodyPr wrap="none" rtlCol="0">
            <a:spAutoFit/>
          </a:bodyPr>
          <a:lstStyle/>
          <a:p>
            <a:r>
              <a:rPr lang="fr-FR" dirty="0" smtClean="0"/>
              <a:t>Cette photo n’est pas de Sabine Weiss</a:t>
            </a:r>
            <a:r>
              <a:rPr lang="mr-IN" dirty="0" smtClean="0"/>
              <a:t>…</a:t>
            </a:r>
            <a:endParaRPr lang="fr-FR" dirty="0" smtClean="0"/>
          </a:p>
          <a:p>
            <a:r>
              <a:rPr lang="fr-FR" dirty="0"/>
              <a:t>	</a:t>
            </a:r>
            <a:r>
              <a:rPr lang="fr-FR" dirty="0" smtClean="0"/>
              <a:t>				mais de qui est-elle?</a:t>
            </a:r>
            <a:endParaRPr lang="fr-FR" dirty="0"/>
          </a:p>
        </p:txBody>
      </p:sp>
      <p:sp>
        <p:nvSpPr>
          <p:cNvPr id="5" name="ZoneTexte 4"/>
          <p:cNvSpPr txBox="1"/>
          <p:nvPr/>
        </p:nvSpPr>
        <p:spPr>
          <a:xfrm>
            <a:off x="258673" y="4674012"/>
            <a:ext cx="8554145" cy="646331"/>
          </a:xfrm>
          <a:prstGeom prst="rect">
            <a:avLst/>
          </a:prstGeom>
          <a:noFill/>
        </p:spPr>
        <p:txBody>
          <a:bodyPr wrap="none" rtlCol="0">
            <a:spAutoFit/>
          </a:bodyPr>
          <a:lstStyle/>
          <a:p>
            <a:r>
              <a:rPr lang="fr-FR" dirty="0" smtClean="0">
                <a:hlinkClick r:id="rId3" action="ppaction://hlinksldjump"/>
              </a:rPr>
              <a:t>Cliquez ici pour découvrir la deuxième photo qui n’est pas de Sabine Weiss</a:t>
            </a:r>
            <a:endParaRPr lang="fr-FR" dirty="0" smtClean="0"/>
          </a:p>
          <a:p>
            <a:endParaRPr lang="fr-FR" dirty="0"/>
          </a:p>
        </p:txBody>
      </p:sp>
    </p:spTree>
    <p:extLst>
      <p:ext uri="{BB962C8B-B14F-4D97-AF65-F5344CB8AC3E}">
        <p14:creationId xmlns:p14="http://schemas.microsoft.com/office/powerpoint/2010/main" val="27827841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255303"/>
            <a:ext cx="6508377" cy="1802097"/>
          </a:xfrm>
        </p:spPr>
        <p:txBody>
          <a:bodyPr/>
          <a:lstStyle/>
          <a:p>
            <a:pPr algn="ctr"/>
            <a:r>
              <a:rPr lang="fr-FR" dirty="0" smtClean="0"/>
              <a:t>Cette année, les photographes et leurs œuvres sont à l’honneur.</a:t>
            </a:r>
            <a:endParaRPr lang="fr-FR" dirty="0"/>
          </a:p>
        </p:txBody>
      </p:sp>
      <p:pic>
        <p:nvPicPr>
          <p:cNvPr id="4" name="Espace réservé du contenu 3" descr="photographer-234907__3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b="8037"/>
          <a:stretch/>
        </p:blipFill>
        <p:spPr>
          <a:xfrm>
            <a:off x="771438" y="2264998"/>
            <a:ext cx="5519738" cy="3809909"/>
          </a:xfrm>
        </p:spPr>
      </p:pic>
    </p:spTree>
    <p:extLst>
      <p:ext uri="{BB962C8B-B14F-4D97-AF65-F5344CB8AC3E}">
        <p14:creationId xmlns:p14="http://schemas.microsoft.com/office/powerpoint/2010/main" val="197368753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Mauvaise réponse</a:t>
            </a:r>
            <a:br>
              <a:rPr lang="fr-FR" dirty="0" smtClean="0"/>
            </a:br>
            <a:endParaRPr lang="fr-FR" dirty="0"/>
          </a:p>
        </p:txBody>
      </p:sp>
      <p:sp>
        <p:nvSpPr>
          <p:cNvPr id="3" name="Espace réservé du contenu 2"/>
          <p:cNvSpPr>
            <a:spLocks noGrp="1"/>
          </p:cNvSpPr>
          <p:nvPr>
            <p:ph idx="1"/>
          </p:nvPr>
        </p:nvSpPr>
        <p:spPr>
          <a:xfrm>
            <a:off x="4614306" y="5852336"/>
            <a:ext cx="6508377" cy="562976"/>
          </a:xfrm>
        </p:spPr>
        <p:txBody>
          <a:bodyPr/>
          <a:lstStyle/>
          <a:p>
            <a:r>
              <a:rPr lang="fr-FR" dirty="0" smtClean="0">
                <a:hlinkClick r:id="rId2" action="ppaction://hlinksldjump"/>
              </a:rPr>
              <a:t>Cliquez ici pour réessayer</a:t>
            </a:r>
            <a:endParaRPr lang="fr-FR" dirty="0" smtClean="0"/>
          </a:p>
        </p:txBody>
      </p:sp>
      <p:sp>
        <p:nvSpPr>
          <p:cNvPr id="4" name="ZoneTexte 3"/>
          <p:cNvSpPr txBox="1"/>
          <p:nvPr/>
        </p:nvSpPr>
        <p:spPr>
          <a:xfrm>
            <a:off x="720129" y="2328059"/>
            <a:ext cx="5650142" cy="646331"/>
          </a:xfrm>
          <a:prstGeom prst="rect">
            <a:avLst/>
          </a:prstGeom>
          <a:noFill/>
        </p:spPr>
        <p:txBody>
          <a:bodyPr wrap="none" rtlCol="0">
            <a:spAutoFit/>
          </a:bodyPr>
          <a:lstStyle/>
          <a:p>
            <a:r>
              <a:rPr lang="fr-FR" dirty="0" smtClean="0"/>
              <a:t>C’est bien Sabine Weiss, l’auteur de cette photo.</a:t>
            </a:r>
          </a:p>
          <a:p>
            <a:endParaRPr lang="fr-FR" dirty="0"/>
          </a:p>
        </p:txBody>
      </p:sp>
      <p:sp>
        <p:nvSpPr>
          <p:cNvPr id="5" name="ZoneTexte 4"/>
          <p:cNvSpPr txBox="1"/>
          <p:nvPr/>
        </p:nvSpPr>
        <p:spPr>
          <a:xfrm>
            <a:off x="963569" y="3659345"/>
            <a:ext cx="7301473" cy="646331"/>
          </a:xfrm>
          <a:prstGeom prst="rect">
            <a:avLst/>
          </a:prstGeom>
          <a:noFill/>
        </p:spPr>
        <p:txBody>
          <a:bodyPr wrap="none" rtlCol="0">
            <a:spAutoFit/>
          </a:bodyPr>
          <a:lstStyle/>
          <a:p>
            <a:r>
              <a:rPr lang="fr-FR" dirty="0">
                <a:hlinkClick r:id="rId3"/>
              </a:rPr>
              <a:t>http://www.loeildelaphotographie.com/fr/author/sabine-weiss</a:t>
            </a:r>
            <a:r>
              <a:rPr lang="fr-FR" dirty="0" smtClean="0">
                <a:hlinkClick r:id="rId3"/>
              </a:rPr>
              <a:t>/</a:t>
            </a:r>
            <a:endParaRPr lang="fr-FR" dirty="0" smtClean="0"/>
          </a:p>
          <a:p>
            <a:endParaRPr lang="fr-FR" dirty="0"/>
          </a:p>
        </p:txBody>
      </p:sp>
      <p:sp>
        <p:nvSpPr>
          <p:cNvPr id="7" name="ZoneTexte 6"/>
          <p:cNvSpPr txBox="1"/>
          <p:nvPr/>
        </p:nvSpPr>
        <p:spPr>
          <a:xfrm>
            <a:off x="963569" y="4412163"/>
            <a:ext cx="5963930" cy="923330"/>
          </a:xfrm>
          <a:prstGeom prst="rect">
            <a:avLst/>
          </a:prstGeom>
          <a:noFill/>
        </p:spPr>
        <p:txBody>
          <a:bodyPr wrap="none" rtlCol="0">
            <a:spAutoFit/>
          </a:bodyPr>
          <a:lstStyle/>
          <a:p>
            <a:r>
              <a:rPr lang="fr-FR" dirty="0">
                <a:hlinkClick r:id="rId4"/>
              </a:rPr>
              <a:t>https://sabineweissphotographe.com/</a:t>
            </a:r>
            <a:r>
              <a:rPr lang="fr-FR" dirty="0" smtClean="0">
                <a:hlinkClick r:id="rId4"/>
              </a:rPr>
              <a:t>portfolio.html</a:t>
            </a:r>
            <a:endParaRPr lang="fr-FR" dirty="0" smtClean="0"/>
          </a:p>
          <a:p>
            <a:endParaRPr lang="fr-FR" dirty="0" smtClean="0"/>
          </a:p>
          <a:p>
            <a:endParaRPr lang="fr-FR" dirty="0"/>
          </a:p>
        </p:txBody>
      </p:sp>
    </p:spTree>
    <p:extLst>
      <p:ext uri="{BB962C8B-B14F-4D97-AF65-F5344CB8AC3E}">
        <p14:creationId xmlns:p14="http://schemas.microsoft.com/office/powerpoint/2010/main" val="58127238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484421"/>
            <a:ext cx="6508377" cy="1572979"/>
          </a:xfrm>
        </p:spPr>
        <p:txBody>
          <a:bodyPr/>
          <a:lstStyle/>
          <a:p>
            <a:pPr algn="just"/>
            <a:r>
              <a:rPr lang="fr-FR" sz="1200" dirty="0" smtClean="0"/>
              <a:t>« Il est revenu à Paris fatigué, mais heureux d’avoir vu que la terre était ronde ». Partagé entre l’agence Gamma qu’il créa et l’agence Magnum, entre la photographie et le cinéma, entre les reportages de guerre en Algérie puis au Vietnam, son immense travail n’a pas de limite de genre. Des parties de campagne au portrait présidentiel, sans oublier son témoignage des départs sur la route nationale 7, il a le coup d’œil et le déclencheur rapide. Il fait partie de ces gens qui ont baroudés partout dans le monde, mais qui sont restés discrets, emprunts d’humilité et dont le travail mérite d’être vu et revu</a:t>
            </a:r>
            <a:r>
              <a:rPr lang="mr-IN" sz="1200" dirty="0" smtClean="0"/>
              <a:t>…</a:t>
            </a:r>
            <a:endParaRPr lang="fr-FR" sz="1200" dirty="0"/>
          </a:p>
        </p:txBody>
      </p:sp>
      <p:pic>
        <p:nvPicPr>
          <p:cNvPr id="6" name="Espace réservé du contenu 5" descr="depardon.jpeg"/>
          <p:cNvPicPr>
            <a:picLocks noGrp="1" noChangeAspect="1"/>
          </p:cNvPicPr>
          <p:nvPr>
            <p:ph idx="1"/>
          </p:nvPr>
        </p:nvPicPr>
        <p:blipFill>
          <a:blip r:embed="rId2">
            <a:extLst>
              <a:ext uri="{28A0092B-C50C-407E-A947-70E740481C1C}">
                <a14:useLocalDpi xmlns:a14="http://schemas.microsoft.com/office/drawing/2010/main" val="0"/>
              </a:ext>
            </a:extLst>
          </a:blip>
          <a:srcRect l="-25808" r="-25808"/>
          <a:stretch>
            <a:fillRect/>
          </a:stretch>
        </p:blipFill>
        <p:spPr>
          <a:xfrm>
            <a:off x="1027820" y="5085360"/>
            <a:ext cx="2484758" cy="1086627"/>
          </a:xfrm>
        </p:spPr>
      </p:pic>
      <p:sp>
        <p:nvSpPr>
          <p:cNvPr id="4" name="ZoneTexte 3"/>
          <p:cNvSpPr txBox="1"/>
          <p:nvPr/>
        </p:nvSpPr>
        <p:spPr>
          <a:xfrm>
            <a:off x="824875" y="2258451"/>
            <a:ext cx="2545514" cy="276999"/>
          </a:xfrm>
          <a:prstGeom prst="rect">
            <a:avLst/>
          </a:prstGeom>
          <a:noFill/>
        </p:spPr>
        <p:txBody>
          <a:bodyPr wrap="none" rtlCol="0">
            <a:spAutoFit/>
          </a:bodyPr>
          <a:lstStyle/>
          <a:p>
            <a:r>
              <a:rPr lang="fr-FR" sz="1200" dirty="0" smtClean="0"/>
              <a:t>Mais qui donc peut-il bien être?</a:t>
            </a:r>
            <a:endParaRPr lang="fr-FR" sz="1200" dirty="0"/>
          </a:p>
        </p:txBody>
      </p:sp>
      <p:sp>
        <p:nvSpPr>
          <p:cNvPr id="5" name="ZoneTexte 4"/>
          <p:cNvSpPr txBox="1"/>
          <p:nvPr/>
        </p:nvSpPr>
        <p:spPr>
          <a:xfrm>
            <a:off x="3666111" y="2258451"/>
            <a:ext cx="2762295" cy="923330"/>
          </a:xfrm>
          <a:prstGeom prst="rect">
            <a:avLst/>
          </a:prstGeom>
          <a:noFill/>
        </p:spPr>
        <p:txBody>
          <a:bodyPr wrap="none" rtlCol="0">
            <a:spAutoFit/>
          </a:bodyPr>
          <a:lstStyle/>
          <a:p>
            <a:pPr marL="285750" indent="-285750">
              <a:buFont typeface="Arial"/>
              <a:buChar char="•"/>
            </a:pPr>
            <a:r>
              <a:rPr lang="fr-FR" dirty="0" smtClean="0">
                <a:hlinkClick r:id="rId3" action="ppaction://hlinksldjump"/>
              </a:rPr>
              <a:t>Raymond Depardon</a:t>
            </a:r>
            <a:endParaRPr lang="fr-FR" dirty="0" smtClean="0"/>
          </a:p>
          <a:p>
            <a:pPr marL="285750" indent="-285750">
              <a:buFont typeface="Arial"/>
              <a:buChar char="•"/>
            </a:pPr>
            <a:r>
              <a:rPr lang="fr-FR" dirty="0" smtClean="0">
                <a:hlinkClick r:id="rId4" action="ppaction://hlinksldjump"/>
              </a:rPr>
              <a:t>Robert Capa</a:t>
            </a:r>
            <a:endParaRPr lang="fr-FR" dirty="0" smtClean="0"/>
          </a:p>
          <a:p>
            <a:pPr marL="285750" indent="-285750">
              <a:buFont typeface="Arial"/>
              <a:buChar char="•"/>
            </a:pPr>
            <a:r>
              <a:rPr lang="fr-FR" dirty="0" smtClean="0">
                <a:hlinkClick r:id="rId4" action="ppaction://hlinksldjump"/>
              </a:rPr>
              <a:t>Roger Schall</a:t>
            </a:r>
            <a:endParaRPr lang="fr-FR" dirty="0"/>
          </a:p>
        </p:txBody>
      </p:sp>
      <p:pic>
        <p:nvPicPr>
          <p:cNvPr id="7" name="Image 6" descr="dep.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1326" y="3363335"/>
            <a:ext cx="1748695" cy="1148962"/>
          </a:xfrm>
          <a:prstGeom prst="rect">
            <a:avLst/>
          </a:prstGeom>
        </p:spPr>
      </p:pic>
      <p:pic>
        <p:nvPicPr>
          <p:cNvPr id="8" name="Image 7" descr="depa.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8320" y="3363335"/>
            <a:ext cx="1704712" cy="1148963"/>
          </a:xfrm>
          <a:prstGeom prst="rect">
            <a:avLst/>
          </a:prstGeom>
        </p:spPr>
      </p:pic>
      <p:pic>
        <p:nvPicPr>
          <p:cNvPr id="9" name="Image 8" descr="404.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04479" y="3346755"/>
            <a:ext cx="2015516" cy="1132464"/>
          </a:xfrm>
          <a:prstGeom prst="rect">
            <a:avLst/>
          </a:prstGeom>
        </p:spPr>
      </p:pic>
      <p:pic>
        <p:nvPicPr>
          <p:cNvPr id="10" name="Image 9" descr="holl.jpe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12917" y="3346755"/>
            <a:ext cx="2331083" cy="1165542"/>
          </a:xfrm>
          <a:prstGeom prst="rect">
            <a:avLst/>
          </a:prstGeom>
        </p:spPr>
      </p:pic>
      <p:pic>
        <p:nvPicPr>
          <p:cNvPr id="11" name="Image 10" descr="raym.jpe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31240" y="5085360"/>
            <a:ext cx="1568927" cy="1086627"/>
          </a:xfrm>
          <a:prstGeom prst="rect">
            <a:avLst/>
          </a:prstGeom>
        </p:spPr>
      </p:pic>
      <p:pic>
        <p:nvPicPr>
          <p:cNvPr id="12" name="Image 11" descr="rn7.jpe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088665" y="5085360"/>
            <a:ext cx="2212457" cy="1082105"/>
          </a:xfrm>
          <a:prstGeom prst="rect">
            <a:avLst/>
          </a:prstGeom>
        </p:spPr>
      </p:pic>
    </p:spTree>
    <p:extLst>
      <p:ext uri="{BB962C8B-B14F-4D97-AF65-F5344CB8AC3E}">
        <p14:creationId xmlns:p14="http://schemas.microsoft.com/office/powerpoint/2010/main" val="310694246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552379"/>
            <a:ext cx="6508377" cy="1143000"/>
          </a:xfrm>
        </p:spPr>
        <p:txBody>
          <a:bodyPr/>
          <a:lstStyle/>
          <a:p>
            <a:r>
              <a:rPr lang="fr-FR" dirty="0" smtClean="0"/>
              <a:t>Bonne réponse</a:t>
            </a:r>
            <a:endParaRPr lang="fr-FR" dirty="0"/>
          </a:p>
        </p:txBody>
      </p:sp>
      <p:sp>
        <p:nvSpPr>
          <p:cNvPr id="3" name="Espace réservé du contenu 2"/>
          <p:cNvSpPr>
            <a:spLocks noGrp="1"/>
          </p:cNvSpPr>
          <p:nvPr>
            <p:ph idx="1"/>
          </p:nvPr>
        </p:nvSpPr>
        <p:spPr>
          <a:xfrm>
            <a:off x="1223154" y="3665891"/>
            <a:ext cx="6508377" cy="614233"/>
          </a:xfrm>
        </p:spPr>
        <p:txBody>
          <a:bodyPr/>
          <a:lstStyle/>
          <a:p>
            <a:r>
              <a:rPr lang="fr-FR" dirty="0" smtClean="0">
                <a:hlinkClick r:id="rId2" action="ppaction://hlinksldjump"/>
              </a:rPr>
              <a:t>Cliquez ici pour continuer</a:t>
            </a:r>
            <a:endParaRPr lang="fr-FR" dirty="0" smtClean="0"/>
          </a:p>
        </p:txBody>
      </p:sp>
    </p:spTree>
    <p:extLst>
      <p:ext uri="{BB962C8B-B14F-4D97-AF65-F5344CB8AC3E}">
        <p14:creationId xmlns:p14="http://schemas.microsoft.com/office/powerpoint/2010/main" val="167971840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613273"/>
            <a:ext cx="6508377" cy="1143000"/>
          </a:xfrm>
        </p:spPr>
        <p:txBody>
          <a:bodyPr/>
          <a:lstStyle/>
          <a:p>
            <a:r>
              <a:rPr lang="fr-FR" dirty="0" smtClean="0"/>
              <a:t>Mauvaise réponse</a:t>
            </a:r>
            <a:endParaRPr lang="fr-FR" dirty="0"/>
          </a:p>
        </p:txBody>
      </p:sp>
      <p:sp>
        <p:nvSpPr>
          <p:cNvPr id="3" name="Espace réservé du contenu 2"/>
          <p:cNvSpPr>
            <a:spLocks noGrp="1"/>
          </p:cNvSpPr>
          <p:nvPr>
            <p:ph idx="1"/>
          </p:nvPr>
        </p:nvSpPr>
        <p:spPr>
          <a:xfrm>
            <a:off x="1419553" y="3554606"/>
            <a:ext cx="6508377" cy="477875"/>
          </a:xfrm>
        </p:spPr>
        <p:txBody>
          <a:bodyPr/>
          <a:lstStyle/>
          <a:p>
            <a:r>
              <a:rPr lang="fr-FR" dirty="0" smtClean="0">
                <a:hlinkClick r:id="rId2" action="ppaction://hlinksldjump"/>
              </a:rPr>
              <a:t>Cliquez ici pour réessayer</a:t>
            </a:r>
            <a:endParaRPr lang="fr-FR" dirty="0"/>
          </a:p>
        </p:txBody>
      </p:sp>
    </p:spTree>
    <p:extLst>
      <p:ext uri="{BB962C8B-B14F-4D97-AF65-F5344CB8AC3E}">
        <p14:creationId xmlns:p14="http://schemas.microsoft.com/office/powerpoint/2010/main" val="39533216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414249"/>
            <a:ext cx="6508377" cy="1802097"/>
          </a:xfrm>
        </p:spPr>
        <p:txBody>
          <a:bodyPr/>
          <a:lstStyle/>
          <a:p>
            <a:pPr algn="just"/>
            <a:r>
              <a:rPr lang="fr-FR" sz="1200" dirty="0" smtClean="0"/>
              <a:t>Lorsque John </a:t>
            </a:r>
            <a:r>
              <a:rPr lang="fr-FR" sz="1200" dirty="0" err="1" smtClean="0"/>
              <a:t>Maloof</a:t>
            </a:r>
            <a:r>
              <a:rPr lang="fr-FR" sz="1200" dirty="0" smtClean="0"/>
              <a:t> achète en 2007, lors d’une vente aux enchères, un lot de quelques 30.000 négatifs et de pellicules à développer, il ne se doute pas du véritable trésor qu’il vient de sortir de l’oubli. Jeune agent immobilier, il est alors à la recherche de photos d’un quartier de Chicago pour illustrer le livre qu’il prépare.  Lorsqu’il crée un lien entre son blog et une galerie qu’il a mis en ligne sur </a:t>
            </a:r>
            <a:r>
              <a:rPr lang="fr-FR" sz="1200" dirty="0" err="1" smtClean="0"/>
              <a:t>Flickr</a:t>
            </a:r>
            <a:r>
              <a:rPr lang="fr-FR" sz="1200" dirty="0" smtClean="0"/>
              <a:t> pour exposer ces fameuses photos, les commentaires nombreux et flatteurs lui font comprendre qu’il a mis la main sur une œuvre qu’il se doit de faire connaître. Le succès et la reconnaissance de Vivian </a:t>
            </a:r>
            <a:r>
              <a:rPr lang="fr-FR" sz="1200" dirty="0" err="1" smtClean="0"/>
              <a:t>Maier</a:t>
            </a:r>
            <a:r>
              <a:rPr lang="fr-FR" sz="1200" dirty="0" smtClean="0"/>
              <a:t> ne tardent pas, et la sortie en 2011 du livre « Vivian </a:t>
            </a:r>
            <a:r>
              <a:rPr lang="fr-FR" sz="1200" dirty="0" err="1" smtClean="0"/>
              <a:t>Maier</a:t>
            </a:r>
            <a:r>
              <a:rPr lang="fr-FR" sz="1200" dirty="0" smtClean="0"/>
              <a:t> Street </a:t>
            </a:r>
            <a:r>
              <a:rPr lang="fr-FR" sz="1200" dirty="0" err="1" smtClean="0"/>
              <a:t>Photographer</a:t>
            </a:r>
            <a:r>
              <a:rPr lang="fr-FR" sz="1200" dirty="0" smtClean="0"/>
              <a:t> » rencontre un succès immédiat partout à travers le monde.</a:t>
            </a:r>
            <a:endParaRPr lang="fr-FR" sz="1200" dirty="0"/>
          </a:p>
        </p:txBody>
      </p:sp>
      <p:pic>
        <p:nvPicPr>
          <p:cNvPr id="6" name="Espace réservé du contenu 5" descr="VM1.jpeg"/>
          <p:cNvPicPr>
            <a:picLocks noGrp="1" noChangeAspect="1"/>
          </p:cNvPicPr>
          <p:nvPr>
            <p:ph idx="1"/>
          </p:nvPr>
        </p:nvPicPr>
        <p:blipFill>
          <a:blip r:embed="rId2" cstate="print">
            <a:extLst>
              <a:ext uri="{28A0092B-C50C-407E-A947-70E740481C1C}">
                <a14:useLocalDpi xmlns:a14="http://schemas.microsoft.com/office/drawing/2010/main" val="0"/>
              </a:ext>
            </a:extLst>
          </a:blip>
          <a:srcRect l="-6922" r="-6922"/>
          <a:stretch>
            <a:fillRect/>
          </a:stretch>
        </p:blipFill>
        <p:spPr>
          <a:xfrm>
            <a:off x="3723965" y="4189590"/>
            <a:ext cx="2294111" cy="2015127"/>
          </a:xfrm>
        </p:spPr>
      </p:pic>
      <p:sp>
        <p:nvSpPr>
          <p:cNvPr id="4" name="ZoneTexte 3"/>
          <p:cNvSpPr txBox="1"/>
          <p:nvPr/>
        </p:nvSpPr>
        <p:spPr>
          <a:xfrm>
            <a:off x="615383" y="2520301"/>
            <a:ext cx="7869044" cy="1754327"/>
          </a:xfrm>
          <a:prstGeom prst="rect">
            <a:avLst/>
          </a:prstGeom>
          <a:noFill/>
        </p:spPr>
        <p:txBody>
          <a:bodyPr wrap="square" rtlCol="0">
            <a:spAutoFit/>
          </a:bodyPr>
          <a:lstStyle/>
          <a:p>
            <a:pPr algn="just"/>
            <a:r>
              <a:rPr lang="fr-FR" sz="1200" dirty="0" smtClean="0"/>
              <a:t>Accueillie dans une famille à Chicago, elle se donne à fond dans sa passion; la photographie. La plus grande partie de son œuvre en N&amp;B est faite à partir d’un </a:t>
            </a:r>
            <a:r>
              <a:rPr lang="fr-FR" sz="1200" dirty="0" err="1" smtClean="0"/>
              <a:t>Rolleiflex</a:t>
            </a:r>
            <a:r>
              <a:rPr lang="fr-FR" sz="1200" dirty="0" smtClean="0"/>
              <a:t>. Sur la fin de sa vie elle s’essaiera à la photo couleur avec un Kodak et un </a:t>
            </a:r>
            <a:r>
              <a:rPr lang="fr-FR" sz="1200" dirty="0" err="1" smtClean="0"/>
              <a:t>Leica</a:t>
            </a:r>
            <a:r>
              <a:rPr lang="fr-FR" sz="1200" dirty="0" smtClean="0"/>
              <a:t>.</a:t>
            </a:r>
          </a:p>
          <a:p>
            <a:r>
              <a:rPr lang="fr-FR" sz="1200" dirty="0"/>
              <a:t>	</a:t>
            </a:r>
            <a:endParaRPr lang="fr-FR" sz="1200" dirty="0" smtClean="0"/>
          </a:p>
          <a:p>
            <a:r>
              <a:rPr lang="fr-FR" sz="1200" dirty="0" smtClean="0"/>
              <a:t>Elle exerça le même métier toute sa vie, lequel?    </a:t>
            </a:r>
          </a:p>
          <a:p>
            <a:endParaRPr lang="fr-FR" sz="1200" dirty="0"/>
          </a:p>
          <a:p>
            <a:r>
              <a:rPr lang="fr-FR" sz="1200" dirty="0" smtClean="0"/>
              <a:t>		 </a:t>
            </a:r>
          </a:p>
          <a:p>
            <a:endParaRPr lang="fr-FR" sz="1200" dirty="0"/>
          </a:p>
          <a:p>
            <a:endParaRPr lang="fr-FR" sz="1200" dirty="0"/>
          </a:p>
        </p:txBody>
      </p:sp>
      <p:sp>
        <p:nvSpPr>
          <p:cNvPr id="5" name="ZoneTexte 4"/>
          <p:cNvSpPr txBox="1"/>
          <p:nvPr/>
        </p:nvSpPr>
        <p:spPr>
          <a:xfrm>
            <a:off x="4765943" y="3129101"/>
            <a:ext cx="2569934" cy="646331"/>
          </a:xfrm>
          <a:prstGeom prst="rect">
            <a:avLst/>
          </a:prstGeom>
          <a:noFill/>
        </p:spPr>
        <p:txBody>
          <a:bodyPr wrap="none" rtlCol="0">
            <a:spAutoFit/>
          </a:bodyPr>
          <a:lstStyle/>
          <a:p>
            <a:pPr marL="285750" indent="-285750">
              <a:buFont typeface="Arial"/>
              <a:buChar char="•"/>
            </a:pPr>
            <a:r>
              <a:rPr lang="fr-FR" sz="1200" dirty="0" smtClean="0">
                <a:hlinkClick r:id="rId3" action="ppaction://hlinksldjump"/>
              </a:rPr>
              <a:t>Ouvreuse de théâtre</a:t>
            </a:r>
            <a:endParaRPr lang="fr-FR" sz="1200" dirty="0" smtClean="0"/>
          </a:p>
          <a:p>
            <a:pPr marL="285750" indent="-285750">
              <a:buFont typeface="Arial"/>
              <a:buChar char="•"/>
            </a:pPr>
            <a:r>
              <a:rPr lang="fr-FR" sz="1200" dirty="0" smtClean="0">
                <a:hlinkClick r:id="rId4" action="ppaction://hlinksldjump"/>
              </a:rPr>
              <a:t>Nourrice d’enfants</a:t>
            </a:r>
            <a:endParaRPr lang="fr-FR" sz="1200" dirty="0" smtClean="0"/>
          </a:p>
          <a:p>
            <a:pPr marL="285750" indent="-285750">
              <a:buFont typeface="Arial"/>
              <a:buChar char="•"/>
            </a:pPr>
            <a:r>
              <a:rPr lang="fr-FR" sz="1200" dirty="0" smtClean="0">
                <a:hlinkClick r:id="rId3" action="ppaction://hlinksldjump"/>
              </a:rPr>
              <a:t>Serveuse dans un restaurant</a:t>
            </a:r>
            <a:endParaRPr lang="fr-FR" sz="1200" dirty="0" smtClean="0"/>
          </a:p>
        </p:txBody>
      </p:sp>
      <p:pic>
        <p:nvPicPr>
          <p:cNvPr id="7" name="Image 6" descr="VM3.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2306" y="3634368"/>
            <a:ext cx="1760370" cy="1760370"/>
          </a:xfrm>
          <a:prstGeom prst="rect">
            <a:avLst/>
          </a:prstGeom>
        </p:spPr>
      </p:pic>
      <p:pic>
        <p:nvPicPr>
          <p:cNvPr id="8" name="Image 7" descr="VM6.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68015" y="3509876"/>
            <a:ext cx="1031990" cy="1031990"/>
          </a:xfrm>
          <a:prstGeom prst="rect">
            <a:avLst/>
          </a:prstGeom>
        </p:spPr>
      </p:pic>
      <p:pic>
        <p:nvPicPr>
          <p:cNvPr id="9" name="Image 8" descr="VM5.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5879" y="5602256"/>
            <a:ext cx="2876142" cy="1027742"/>
          </a:xfrm>
          <a:prstGeom prst="rect">
            <a:avLst/>
          </a:prstGeom>
        </p:spPr>
      </p:pic>
      <p:pic>
        <p:nvPicPr>
          <p:cNvPr id="10" name="Image 9" descr="VM2.jpe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61969" y="5082183"/>
            <a:ext cx="1547815" cy="1547815"/>
          </a:xfrm>
          <a:prstGeom prst="rect">
            <a:avLst/>
          </a:prstGeom>
        </p:spPr>
      </p:pic>
    </p:spTree>
    <p:extLst>
      <p:ext uri="{BB962C8B-B14F-4D97-AF65-F5344CB8AC3E}">
        <p14:creationId xmlns:p14="http://schemas.microsoft.com/office/powerpoint/2010/main" val="302483899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Bonne réponse</a:t>
            </a:r>
            <a:endParaRPr lang="fr-FR" dirty="0"/>
          </a:p>
        </p:txBody>
      </p:sp>
      <p:sp>
        <p:nvSpPr>
          <p:cNvPr id="3" name="Espace réservé du contenu 2"/>
          <p:cNvSpPr>
            <a:spLocks noGrp="1"/>
          </p:cNvSpPr>
          <p:nvPr>
            <p:ph idx="1"/>
          </p:nvPr>
        </p:nvSpPr>
        <p:spPr>
          <a:xfrm>
            <a:off x="3429368" y="4998496"/>
            <a:ext cx="6508377" cy="3916363"/>
          </a:xfrm>
        </p:spPr>
        <p:txBody>
          <a:bodyPr/>
          <a:lstStyle/>
          <a:p>
            <a:r>
              <a:rPr lang="fr-FR" dirty="0" smtClean="0">
                <a:hlinkClick r:id="rId2" action="ppaction://hlinksldjump"/>
              </a:rPr>
              <a:t>Cliquez ici pour continuer</a:t>
            </a:r>
            <a:endParaRPr lang="fr-FR" dirty="0" smtClean="0"/>
          </a:p>
          <a:p>
            <a:endParaRPr lang="fr-FR" dirty="0"/>
          </a:p>
        </p:txBody>
      </p:sp>
      <p:sp>
        <p:nvSpPr>
          <p:cNvPr id="4" name="ZoneTexte 3"/>
          <p:cNvSpPr txBox="1"/>
          <p:nvPr/>
        </p:nvSpPr>
        <p:spPr>
          <a:xfrm>
            <a:off x="2330599" y="3220747"/>
            <a:ext cx="3495894" cy="923330"/>
          </a:xfrm>
          <a:prstGeom prst="rect">
            <a:avLst/>
          </a:prstGeom>
          <a:noFill/>
        </p:spPr>
        <p:txBody>
          <a:bodyPr wrap="none" rtlCol="0">
            <a:spAutoFit/>
          </a:bodyPr>
          <a:lstStyle/>
          <a:p>
            <a:r>
              <a:rPr lang="fr-FR" dirty="0" smtClean="0">
                <a:hlinkClick r:id="rId3"/>
              </a:rPr>
              <a:t>http:</a:t>
            </a:r>
            <a:r>
              <a:rPr lang="fr-FR" dirty="0">
                <a:hlinkClick r:id="rId3"/>
              </a:rPr>
              <a:t>//</a:t>
            </a:r>
            <a:r>
              <a:rPr lang="fr-FR" dirty="0" smtClean="0">
                <a:hlinkClick r:id="rId3"/>
              </a:rPr>
              <a:t>www.vivianmaier.com/</a:t>
            </a:r>
            <a:endParaRPr lang="fr-FR" dirty="0" smtClean="0"/>
          </a:p>
          <a:p>
            <a:endParaRPr lang="fr-FR" dirty="0" smtClean="0"/>
          </a:p>
          <a:p>
            <a:endParaRPr lang="fr-FR" dirty="0"/>
          </a:p>
        </p:txBody>
      </p:sp>
    </p:spTree>
    <p:extLst>
      <p:ext uri="{BB962C8B-B14F-4D97-AF65-F5344CB8AC3E}">
        <p14:creationId xmlns:p14="http://schemas.microsoft.com/office/powerpoint/2010/main" val="202526195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Mauvaise réponse</a:t>
            </a:r>
            <a:endParaRPr lang="fr-FR" dirty="0"/>
          </a:p>
        </p:txBody>
      </p:sp>
      <p:sp>
        <p:nvSpPr>
          <p:cNvPr id="3" name="Espace réservé du contenu 2"/>
          <p:cNvSpPr>
            <a:spLocks noGrp="1"/>
          </p:cNvSpPr>
          <p:nvPr>
            <p:ph idx="1"/>
          </p:nvPr>
        </p:nvSpPr>
        <p:spPr>
          <a:xfrm>
            <a:off x="1511206" y="3447038"/>
            <a:ext cx="6508377" cy="3916363"/>
          </a:xfrm>
        </p:spPr>
        <p:txBody>
          <a:bodyPr/>
          <a:lstStyle/>
          <a:p>
            <a:r>
              <a:rPr lang="fr-FR" dirty="0" smtClean="0">
                <a:hlinkClick r:id="rId2" action="ppaction://hlinksldjump"/>
              </a:rPr>
              <a:t>Cliquez ici pour recommencer</a:t>
            </a:r>
            <a:endParaRPr lang="fr-FR" dirty="0" smtClean="0"/>
          </a:p>
          <a:p>
            <a:endParaRPr lang="fr-FR" dirty="0"/>
          </a:p>
        </p:txBody>
      </p:sp>
    </p:spTree>
    <p:extLst>
      <p:ext uri="{BB962C8B-B14F-4D97-AF65-F5344CB8AC3E}">
        <p14:creationId xmlns:p14="http://schemas.microsoft.com/office/powerpoint/2010/main" val="233387746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446981"/>
            <a:ext cx="6508377" cy="1867559"/>
          </a:xfrm>
        </p:spPr>
        <p:txBody>
          <a:bodyPr/>
          <a:lstStyle/>
          <a:p>
            <a:pPr algn="just"/>
            <a:r>
              <a:rPr lang="fr-FR" sz="1200" dirty="0" smtClean="0"/>
              <a:t>Seul fils d’une famille de 8 enfants, et ayant grandi dans une modeste ferme au fin fond du Brésil, rien ne le prédestinait à devenir un jour, l’un des ambassadeurs les plus emblématiques de l’UNICEF et de l’UNESCO. Sensible aux difficultés de toutes sortes auxquelles sont confrontés les hommes et la nature, il a au fil des années constitué un véritable témoignage sur l’humanité et la beauté de la planète.</a:t>
            </a:r>
            <a:br>
              <a:rPr lang="fr-FR" sz="1200" dirty="0" smtClean="0"/>
            </a:br>
            <a:r>
              <a:rPr lang="fr-FR" sz="1200" dirty="0" smtClean="0"/>
              <a:t>Toutes ces images ne laissent pas indifférents, de « La main de l’homme » à « Exodes » ou de « Genesis » au « Sel de la terre », son œuvre est unique et fait l’objet d’expositions permanentes à travers le monde.</a:t>
            </a:r>
            <a:br>
              <a:rPr lang="fr-FR" sz="1200" dirty="0" smtClean="0"/>
            </a:br>
            <a:r>
              <a:rPr lang="fr-FR" sz="1200" dirty="0" smtClean="0"/>
              <a:t>Actuellement en Amazonie, Sebastiao </a:t>
            </a:r>
            <a:r>
              <a:rPr lang="fr-FR" sz="1200" dirty="0" err="1" smtClean="0"/>
              <a:t>Salagado</a:t>
            </a:r>
            <a:r>
              <a:rPr lang="fr-FR" sz="1200" dirty="0" smtClean="0"/>
              <a:t> prépare son </a:t>
            </a:r>
            <a:r>
              <a:rPr lang="fr-FR" sz="1200" smtClean="0"/>
              <a:t>prochain livre pour </a:t>
            </a:r>
            <a:r>
              <a:rPr lang="fr-FR" sz="1200" dirty="0" smtClean="0"/>
              <a:t>sensibiliser l’opinion sur la déforestation et ses conséquences dramatiques pour les générations futures.</a:t>
            </a:r>
            <a:endParaRPr lang="fr-FR" sz="1200" dirty="0"/>
          </a:p>
        </p:txBody>
      </p:sp>
      <p:pic>
        <p:nvPicPr>
          <p:cNvPr id="4" name="Espace réservé du contenu 3" descr="sagado.jpeg">
            <a:hlinkClick r:id="rId2" action="ppaction://hlinksldjump"/>
          </p:cNvPr>
          <p:cNvPicPr>
            <a:picLocks noGrp="1" noChangeAspect="1"/>
          </p:cNvPicPr>
          <p:nvPr>
            <p:ph idx="1"/>
          </p:nvPr>
        </p:nvPicPr>
        <p:blipFill>
          <a:blip r:embed="rId3">
            <a:extLst>
              <a:ext uri="{28A0092B-C50C-407E-A947-70E740481C1C}">
                <a14:useLocalDpi xmlns:a14="http://schemas.microsoft.com/office/drawing/2010/main" val="0"/>
              </a:ext>
            </a:extLst>
          </a:blip>
          <a:srcRect l="-7982" r="-7982"/>
          <a:stretch>
            <a:fillRect/>
          </a:stretch>
        </p:blipFill>
        <p:spPr>
          <a:xfrm>
            <a:off x="6560786" y="5170870"/>
            <a:ext cx="2455945" cy="1160284"/>
          </a:xfrm>
        </p:spPr>
      </p:pic>
      <p:pic>
        <p:nvPicPr>
          <p:cNvPr id="5" name="Image 4" descr="Seb.jpe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97555" y="3453371"/>
            <a:ext cx="1829098" cy="1228299"/>
          </a:xfrm>
          <a:prstGeom prst="rect">
            <a:avLst/>
          </a:prstGeom>
        </p:spPr>
      </p:pic>
      <p:pic>
        <p:nvPicPr>
          <p:cNvPr id="6" name="Image 5" descr="sebasa.jpeg">
            <a:hlinkClick r:id="rId4"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3842" y="5170870"/>
            <a:ext cx="1593812" cy="1163543"/>
          </a:xfrm>
          <a:prstGeom prst="rect">
            <a:avLst/>
          </a:prstGeom>
        </p:spPr>
      </p:pic>
      <p:pic>
        <p:nvPicPr>
          <p:cNvPr id="7" name="Image 6" descr="slagad.jpeg">
            <a:hlinkClick r:id="rId4"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3842" y="3190822"/>
            <a:ext cx="1461774" cy="1003284"/>
          </a:xfrm>
          <a:prstGeom prst="rect">
            <a:avLst/>
          </a:prstGeom>
        </p:spPr>
      </p:pic>
      <p:pic>
        <p:nvPicPr>
          <p:cNvPr id="8" name="Image 7" descr="Sal.jpeg">
            <a:hlinkClick r:id="rId4"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04019" y="3142193"/>
            <a:ext cx="2313422" cy="1539477"/>
          </a:xfrm>
          <a:prstGeom prst="rect">
            <a:avLst/>
          </a:prstGeom>
        </p:spPr>
      </p:pic>
      <p:pic>
        <p:nvPicPr>
          <p:cNvPr id="9" name="Image 8" descr="sebsal.jpeg">
            <a:hlinkClick r:id="rId4"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511711" y="5167611"/>
            <a:ext cx="1743598" cy="1160285"/>
          </a:xfrm>
          <a:prstGeom prst="rect">
            <a:avLst/>
          </a:prstGeom>
        </p:spPr>
      </p:pic>
      <p:sp>
        <p:nvSpPr>
          <p:cNvPr id="10" name="ZoneTexte 9"/>
          <p:cNvSpPr txBox="1"/>
          <p:nvPr/>
        </p:nvSpPr>
        <p:spPr>
          <a:xfrm>
            <a:off x="1629785" y="2466902"/>
            <a:ext cx="4157433" cy="276999"/>
          </a:xfrm>
          <a:prstGeom prst="rect">
            <a:avLst/>
          </a:prstGeom>
          <a:noFill/>
        </p:spPr>
        <p:txBody>
          <a:bodyPr wrap="none" rtlCol="0">
            <a:spAutoFit/>
          </a:bodyPr>
          <a:lstStyle/>
          <a:p>
            <a:r>
              <a:rPr lang="fr-FR" sz="1200" dirty="0" smtClean="0"/>
              <a:t>Une photo n’est pas de Sebastiao Salgado, laquelle?</a:t>
            </a:r>
            <a:endParaRPr lang="fr-FR" sz="1200" dirty="0"/>
          </a:p>
        </p:txBody>
      </p:sp>
      <p:pic>
        <p:nvPicPr>
          <p:cNvPr id="11" name="Image 10" descr="tour.jpeg">
            <a:hlinkClick r:id="rId4"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643479" y="5167611"/>
            <a:ext cx="1748494" cy="1163543"/>
          </a:xfrm>
          <a:prstGeom prst="rect">
            <a:avLst/>
          </a:prstGeom>
        </p:spPr>
      </p:pic>
      <p:pic>
        <p:nvPicPr>
          <p:cNvPr id="13" name="Image 12" descr="fem.jpeg">
            <a:hlinkClick r:id="rId4" action="ppaction://hlinksldjump"/>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89305" y="3142194"/>
            <a:ext cx="2079636" cy="1349154"/>
          </a:xfrm>
          <a:prstGeom prst="rect">
            <a:avLst/>
          </a:prstGeom>
        </p:spPr>
      </p:pic>
    </p:spTree>
    <p:extLst>
      <p:ext uri="{BB962C8B-B14F-4D97-AF65-F5344CB8AC3E}">
        <p14:creationId xmlns:p14="http://schemas.microsoft.com/office/powerpoint/2010/main" val="109275262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1726" y="495441"/>
            <a:ext cx="6508377" cy="1143000"/>
          </a:xfrm>
        </p:spPr>
        <p:txBody>
          <a:bodyPr/>
          <a:lstStyle/>
          <a:p>
            <a:r>
              <a:rPr lang="fr-FR" dirty="0" smtClean="0"/>
              <a:t>Bonne réponse</a:t>
            </a:r>
            <a:endParaRPr lang="fr-FR" dirty="0"/>
          </a:p>
        </p:txBody>
      </p:sp>
      <p:sp>
        <p:nvSpPr>
          <p:cNvPr id="3" name="Espace réservé du contenu 2"/>
          <p:cNvSpPr>
            <a:spLocks noGrp="1"/>
          </p:cNvSpPr>
          <p:nvPr>
            <p:ph idx="1"/>
          </p:nvPr>
        </p:nvSpPr>
        <p:spPr>
          <a:xfrm>
            <a:off x="4057844" y="5856053"/>
            <a:ext cx="6508377" cy="533073"/>
          </a:xfrm>
        </p:spPr>
        <p:txBody>
          <a:bodyPr/>
          <a:lstStyle/>
          <a:p>
            <a:r>
              <a:rPr lang="fr-FR" dirty="0" smtClean="0">
                <a:hlinkClick r:id="rId2" action="ppaction://hlinksldjump"/>
              </a:rPr>
              <a:t>Cliquez ici pour continuer</a:t>
            </a:r>
            <a:endParaRPr lang="fr-FR" dirty="0"/>
          </a:p>
        </p:txBody>
      </p:sp>
      <p:sp>
        <p:nvSpPr>
          <p:cNvPr id="5" name="Rectangle 4"/>
          <p:cNvSpPr/>
          <p:nvPr/>
        </p:nvSpPr>
        <p:spPr>
          <a:xfrm>
            <a:off x="2832309" y="4776153"/>
            <a:ext cx="3440102" cy="646331"/>
          </a:xfrm>
          <a:prstGeom prst="rect">
            <a:avLst/>
          </a:prstGeom>
        </p:spPr>
        <p:txBody>
          <a:bodyPr wrap="none">
            <a:spAutoFit/>
          </a:bodyPr>
          <a:lstStyle/>
          <a:p>
            <a:r>
              <a:rPr lang="fr-FR" dirty="0">
                <a:hlinkClick r:id="rId3"/>
              </a:rPr>
              <a:t>http://www.nickbrandt.com</a:t>
            </a:r>
            <a:r>
              <a:rPr lang="fr-FR" dirty="0" smtClean="0">
                <a:hlinkClick r:id="rId3"/>
              </a:rPr>
              <a:t>/</a:t>
            </a:r>
            <a:endParaRPr lang="fr-FR" dirty="0" smtClean="0"/>
          </a:p>
          <a:p>
            <a:endParaRPr lang="fr-FR" dirty="0"/>
          </a:p>
        </p:txBody>
      </p:sp>
      <p:sp>
        <p:nvSpPr>
          <p:cNvPr id="6" name="ZoneTexte 5"/>
          <p:cNvSpPr txBox="1"/>
          <p:nvPr/>
        </p:nvSpPr>
        <p:spPr>
          <a:xfrm>
            <a:off x="733222" y="2553032"/>
            <a:ext cx="7829766" cy="1754327"/>
          </a:xfrm>
          <a:prstGeom prst="rect">
            <a:avLst/>
          </a:prstGeom>
          <a:noFill/>
        </p:spPr>
        <p:txBody>
          <a:bodyPr wrap="square" rtlCol="0">
            <a:spAutoFit/>
          </a:bodyPr>
          <a:lstStyle/>
          <a:p>
            <a:pPr algn="just"/>
            <a:r>
              <a:rPr lang="fr-FR" dirty="0" smtClean="0"/>
              <a:t>Cette photo est de Nick Brandt, photographe anglais qui ne travaille </a:t>
            </a:r>
          </a:p>
          <a:p>
            <a:pPr algn="just"/>
            <a:r>
              <a:rPr lang="fr-FR" dirty="0"/>
              <a:t>q</a:t>
            </a:r>
            <a:r>
              <a:rPr lang="fr-FR" dirty="0" smtClean="0"/>
              <a:t>u’en Afrique et uniquement en noir et blanc. Son concept d’immortaliser les animaux avant qu’il ne soit trop tard se fait dans une relation de proximité, pas de téléobjectif. Pièges, patience, audace et sens artistique.</a:t>
            </a:r>
          </a:p>
          <a:p>
            <a:endParaRPr lang="fr-FR" dirty="0"/>
          </a:p>
        </p:txBody>
      </p:sp>
    </p:spTree>
    <p:extLst>
      <p:ext uri="{BB962C8B-B14F-4D97-AF65-F5344CB8AC3E}">
        <p14:creationId xmlns:p14="http://schemas.microsoft.com/office/powerpoint/2010/main" val="186866694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1372" y="515080"/>
            <a:ext cx="6508377" cy="1143000"/>
          </a:xfrm>
        </p:spPr>
        <p:txBody>
          <a:bodyPr/>
          <a:lstStyle/>
          <a:p>
            <a:r>
              <a:rPr lang="fr-FR" dirty="0" smtClean="0"/>
              <a:t>Mauvaise réponse</a:t>
            </a:r>
            <a:endParaRPr lang="fr-FR" dirty="0"/>
          </a:p>
        </p:txBody>
      </p:sp>
      <p:sp>
        <p:nvSpPr>
          <p:cNvPr id="3" name="Espace réservé du contenu 2"/>
          <p:cNvSpPr>
            <a:spLocks noGrp="1"/>
          </p:cNvSpPr>
          <p:nvPr>
            <p:ph idx="1"/>
          </p:nvPr>
        </p:nvSpPr>
        <p:spPr>
          <a:xfrm>
            <a:off x="4156043" y="4899818"/>
            <a:ext cx="6508377" cy="3916363"/>
          </a:xfrm>
        </p:spPr>
        <p:txBody>
          <a:bodyPr/>
          <a:lstStyle/>
          <a:p>
            <a:r>
              <a:rPr lang="fr-FR" dirty="0" smtClean="0">
                <a:hlinkClick r:id="rId2" action="ppaction://hlinksldjump"/>
              </a:rPr>
              <a:t>Cliquez ici pour réessayer</a:t>
            </a:r>
            <a:endParaRPr lang="fr-FR" dirty="0"/>
          </a:p>
        </p:txBody>
      </p:sp>
      <p:sp>
        <p:nvSpPr>
          <p:cNvPr id="4" name="ZoneTexte 3"/>
          <p:cNvSpPr txBox="1"/>
          <p:nvPr/>
        </p:nvSpPr>
        <p:spPr>
          <a:xfrm>
            <a:off x="1747949" y="2801789"/>
            <a:ext cx="5119498" cy="369332"/>
          </a:xfrm>
          <a:prstGeom prst="rect">
            <a:avLst/>
          </a:prstGeom>
          <a:noFill/>
        </p:spPr>
        <p:txBody>
          <a:bodyPr wrap="none" rtlCol="0">
            <a:spAutoFit/>
          </a:bodyPr>
          <a:lstStyle/>
          <a:p>
            <a:r>
              <a:rPr lang="fr-FR" dirty="0" smtClean="0"/>
              <a:t>Cette photo est bien de Sebastiao Salgado.</a:t>
            </a:r>
            <a:endParaRPr lang="fr-FR" dirty="0"/>
          </a:p>
        </p:txBody>
      </p:sp>
    </p:spTree>
    <p:extLst>
      <p:ext uri="{BB962C8B-B14F-4D97-AF65-F5344CB8AC3E}">
        <p14:creationId xmlns:p14="http://schemas.microsoft.com/office/powerpoint/2010/main" val="17754184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111285"/>
            <a:ext cx="6508377" cy="2356645"/>
          </a:xfrm>
        </p:spPr>
        <p:txBody>
          <a:bodyPr/>
          <a:lstStyle/>
          <a:p>
            <a:pPr algn="just"/>
            <a:r>
              <a:rPr lang="fr-FR" sz="2000" dirty="0" smtClean="0"/>
              <a:t>De la frontière du Mexique jusqu’au détroit de Behring, il a pendant plus de 30 ans, immortalisé les indiens d’Amérique du Nord. Cette œuvre de toute une vie a été publiée en 20 volumes entre 1907 et 1930 sous le titre: </a:t>
            </a:r>
            <a:r>
              <a:rPr lang="fr-FR" sz="2000" i="1" dirty="0" smtClean="0"/>
              <a:t>The </a:t>
            </a:r>
            <a:r>
              <a:rPr lang="fr-FR" sz="2000" i="1" dirty="0" err="1" smtClean="0"/>
              <a:t>North</a:t>
            </a:r>
            <a:r>
              <a:rPr lang="fr-FR" sz="2000" i="1" dirty="0" smtClean="0"/>
              <a:t> American </a:t>
            </a:r>
            <a:r>
              <a:rPr lang="fr-FR" sz="2000" i="1" dirty="0" err="1" smtClean="0"/>
              <a:t>Indian</a:t>
            </a:r>
            <a:r>
              <a:rPr lang="fr-FR" sz="2000" i="1" dirty="0" smtClean="0"/>
              <a:t>.</a:t>
            </a:r>
            <a:endParaRPr lang="fr-FR" sz="2000" i="1" dirty="0"/>
          </a:p>
        </p:txBody>
      </p:sp>
      <p:pic>
        <p:nvPicPr>
          <p:cNvPr id="4" name="Espace réservé du contenu 3" descr="indien.jpeg"/>
          <p:cNvPicPr>
            <a:picLocks noGrp="1" noChangeAspect="1"/>
          </p:cNvPicPr>
          <p:nvPr>
            <p:ph idx="1"/>
          </p:nvPr>
        </p:nvPicPr>
        <p:blipFill>
          <a:blip r:embed="rId2">
            <a:extLst>
              <a:ext uri="{28A0092B-C50C-407E-A947-70E740481C1C}">
                <a14:useLocalDpi xmlns:a14="http://schemas.microsoft.com/office/drawing/2010/main" val="0"/>
              </a:ext>
            </a:extLst>
          </a:blip>
          <a:srcRect t="15373" b="15373"/>
          <a:stretch>
            <a:fillRect/>
          </a:stretch>
        </p:blipFill>
        <p:spPr>
          <a:xfrm>
            <a:off x="457199" y="2814881"/>
            <a:ext cx="2312022" cy="1427079"/>
          </a:xfrm>
        </p:spPr>
      </p:pic>
      <p:sp>
        <p:nvSpPr>
          <p:cNvPr id="5" name="ZoneTexte 4"/>
          <p:cNvSpPr txBox="1"/>
          <p:nvPr/>
        </p:nvSpPr>
        <p:spPr>
          <a:xfrm>
            <a:off x="3162022" y="2494115"/>
            <a:ext cx="2618650" cy="2308324"/>
          </a:xfrm>
          <a:prstGeom prst="rect">
            <a:avLst/>
          </a:prstGeom>
          <a:noFill/>
        </p:spPr>
        <p:txBody>
          <a:bodyPr wrap="square" rtlCol="0">
            <a:spAutoFit/>
          </a:bodyPr>
          <a:lstStyle/>
          <a:p>
            <a:r>
              <a:rPr lang="fr-FR" b="1" dirty="0" smtClean="0"/>
              <a:t>S’agit-il de :</a:t>
            </a:r>
          </a:p>
          <a:p>
            <a:endParaRPr lang="fr-FR" dirty="0" smtClean="0"/>
          </a:p>
          <a:p>
            <a:r>
              <a:rPr lang="fr-FR" dirty="0" smtClean="0">
                <a:hlinkClick r:id="rId3" action="ppaction://hlinksldjump"/>
              </a:rPr>
              <a:t>Imogen Cunningham</a:t>
            </a:r>
            <a:endParaRPr lang="fr-FR" dirty="0" smtClean="0"/>
          </a:p>
          <a:p>
            <a:endParaRPr lang="fr-FR" dirty="0"/>
          </a:p>
          <a:p>
            <a:r>
              <a:rPr lang="fr-FR" dirty="0" smtClean="0">
                <a:hlinkClick r:id="rId4" action="ppaction://hlinksldjump"/>
              </a:rPr>
              <a:t>Edward Sheriff Curtis</a:t>
            </a:r>
            <a:endParaRPr lang="fr-FR" dirty="0" smtClean="0"/>
          </a:p>
          <a:p>
            <a:endParaRPr lang="fr-FR" dirty="0"/>
          </a:p>
          <a:p>
            <a:r>
              <a:rPr lang="fr-FR" dirty="0" smtClean="0">
                <a:hlinkClick r:id="rId3" action="ppaction://hlinksldjump"/>
              </a:rPr>
              <a:t>Ansel Adams</a:t>
            </a:r>
            <a:endParaRPr lang="fr-FR" dirty="0"/>
          </a:p>
          <a:p>
            <a:endParaRPr lang="fr-FR" dirty="0"/>
          </a:p>
        </p:txBody>
      </p:sp>
      <p:pic>
        <p:nvPicPr>
          <p:cNvPr id="3" name="Image 2" descr="inuit.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326" y="4702013"/>
            <a:ext cx="2317027" cy="1767071"/>
          </a:xfrm>
          <a:prstGeom prst="rect">
            <a:avLst/>
          </a:prstGeom>
        </p:spPr>
      </p:pic>
      <p:pic>
        <p:nvPicPr>
          <p:cNvPr id="6" name="Image 5" descr="indians.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81468" y="2395471"/>
            <a:ext cx="1713108" cy="2226171"/>
          </a:xfrm>
          <a:prstGeom prst="rect">
            <a:avLst/>
          </a:prstGeom>
        </p:spPr>
      </p:pic>
      <p:pic>
        <p:nvPicPr>
          <p:cNvPr id="7" name="Image 6" descr="ind.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81664" y="4936931"/>
            <a:ext cx="3064305" cy="1532153"/>
          </a:xfrm>
          <a:prstGeom prst="rect">
            <a:avLst/>
          </a:prstGeom>
        </p:spPr>
      </p:pic>
      <p:pic>
        <p:nvPicPr>
          <p:cNvPr id="8" name="Image 7" descr="curtis.jpe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81468" y="4936931"/>
            <a:ext cx="1936596" cy="1458055"/>
          </a:xfrm>
          <a:prstGeom prst="rect">
            <a:avLst/>
          </a:prstGeom>
        </p:spPr>
      </p:pic>
    </p:spTree>
    <p:extLst>
      <p:ext uri="{BB962C8B-B14F-4D97-AF65-F5344CB8AC3E}">
        <p14:creationId xmlns:p14="http://schemas.microsoft.com/office/powerpoint/2010/main" val="384903564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9572" y="840317"/>
            <a:ext cx="6508377" cy="1143000"/>
          </a:xfrm>
        </p:spPr>
        <p:txBody>
          <a:bodyPr/>
          <a:lstStyle/>
          <a:p>
            <a:pPr algn="just"/>
            <a:r>
              <a:rPr lang="fr-FR" dirty="0" smtClean="0"/>
              <a:t/>
            </a:r>
            <a:br>
              <a:rPr lang="fr-FR" dirty="0" smtClean="0"/>
            </a:br>
            <a:r>
              <a:rPr lang="fr-FR" sz="1200" dirty="0" smtClean="0"/>
              <a:t>Encore adepte du noir et blanc, </a:t>
            </a:r>
            <a:r>
              <a:rPr lang="fr-FR" sz="1200" dirty="0" err="1" smtClean="0"/>
              <a:t>Jeanloup</a:t>
            </a:r>
            <a:r>
              <a:rPr lang="fr-FR" sz="1200" dirty="0" smtClean="0"/>
              <a:t> </a:t>
            </a:r>
            <a:r>
              <a:rPr lang="fr-FR" sz="1200" dirty="0" err="1" smtClean="0"/>
              <a:t>Sieff</a:t>
            </a:r>
            <a:r>
              <a:rPr lang="fr-FR" sz="1200" dirty="0" smtClean="0"/>
              <a:t> a pendant plus de quarante ans partagé son talent entre paysages, portraits et photos de mode. Pratiquant régulièrement la chambre noire, il a donné à son travail sa signature, jouant principalement sur les contrastes entre ombre et lumière. Féminité et élégance caractérise son travail de portraits et de mode, avec une mise en valeur des courbes et des reliefs. Ces photos de paysage, modèles du genre, sont servies par une prise de vue toujours au très grand angle, faisant ressortir perspective et atmosphère de la scène.</a:t>
            </a:r>
            <a:endParaRPr lang="fr-FR" dirty="0"/>
          </a:p>
        </p:txBody>
      </p:sp>
      <p:pic>
        <p:nvPicPr>
          <p:cNvPr id="4" name="Espace réservé du contenu 3" descr="sieff p.jpeg"/>
          <p:cNvPicPr>
            <a:picLocks noGrp="1" noChangeAspect="1"/>
          </p:cNvPicPr>
          <p:nvPr>
            <p:ph idx="1"/>
          </p:nvPr>
        </p:nvPicPr>
        <p:blipFill>
          <a:blip r:embed="rId2">
            <a:extLst>
              <a:ext uri="{28A0092B-C50C-407E-A947-70E740481C1C}">
                <a14:useLocalDpi xmlns:a14="http://schemas.microsoft.com/office/drawing/2010/main" val="0"/>
              </a:ext>
            </a:extLst>
          </a:blip>
          <a:srcRect t="29980" b="29980"/>
          <a:stretch>
            <a:fillRect/>
          </a:stretch>
        </p:blipFill>
        <p:spPr>
          <a:xfrm>
            <a:off x="2549415" y="3631001"/>
            <a:ext cx="1951959" cy="1174575"/>
          </a:xfrm>
        </p:spPr>
      </p:pic>
      <p:pic>
        <p:nvPicPr>
          <p:cNvPr id="5" name="Image 4" descr="fem sief.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1136" y="2062437"/>
            <a:ext cx="1576809" cy="2151687"/>
          </a:xfrm>
          <a:prstGeom prst="rect">
            <a:avLst/>
          </a:prstGeom>
        </p:spPr>
      </p:pic>
      <p:pic>
        <p:nvPicPr>
          <p:cNvPr id="6" name="Image 5" descr="femme.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7551" y="5167681"/>
            <a:ext cx="2123538" cy="1503179"/>
          </a:xfrm>
          <a:prstGeom prst="rect">
            <a:avLst/>
          </a:prstGeom>
        </p:spPr>
      </p:pic>
      <p:pic>
        <p:nvPicPr>
          <p:cNvPr id="7" name="Image 6" descr="pay.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5664" y="2698628"/>
            <a:ext cx="2106948" cy="2106948"/>
          </a:xfrm>
          <a:prstGeom prst="rect">
            <a:avLst/>
          </a:prstGeom>
        </p:spPr>
      </p:pic>
      <p:pic>
        <p:nvPicPr>
          <p:cNvPr id="8" name="Image 7" descr="violo.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40014" y="4413465"/>
            <a:ext cx="1597931" cy="2257395"/>
          </a:xfrm>
          <a:prstGeom prst="rect">
            <a:avLst/>
          </a:prstGeom>
        </p:spPr>
      </p:pic>
      <p:pic>
        <p:nvPicPr>
          <p:cNvPr id="9" name="Image 8" descr="ombr.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00017" y="5007869"/>
            <a:ext cx="1640916" cy="1662991"/>
          </a:xfrm>
          <a:prstGeom prst="rect">
            <a:avLst/>
          </a:prstGeom>
        </p:spPr>
      </p:pic>
      <p:pic>
        <p:nvPicPr>
          <p:cNvPr id="10" name="Image 9" descr="sieff.jpe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24207" y="3061332"/>
            <a:ext cx="1721090" cy="1744244"/>
          </a:xfrm>
          <a:prstGeom prst="rect">
            <a:avLst/>
          </a:prstGeom>
        </p:spPr>
      </p:pic>
      <p:pic>
        <p:nvPicPr>
          <p:cNvPr id="11" name="Image 10" descr="sieffff.jpe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068296" y="5037792"/>
            <a:ext cx="1597097" cy="1633068"/>
          </a:xfrm>
          <a:prstGeom prst="rect">
            <a:avLst/>
          </a:prstGeom>
        </p:spPr>
      </p:pic>
      <p:sp>
        <p:nvSpPr>
          <p:cNvPr id="12" name="ZoneTexte 11"/>
          <p:cNvSpPr txBox="1"/>
          <p:nvPr/>
        </p:nvSpPr>
        <p:spPr>
          <a:xfrm>
            <a:off x="509572" y="2002763"/>
            <a:ext cx="4301177" cy="276999"/>
          </a:xfrm>
          <a:prstGeom prst="rect">
            <a:avLst/>
          </a:prstGeom>
          <a:noFill/>
        </p:spPr>
        <p:txBody>
          <a:bodyPr wrap="none" rtlCol="0">
            <a:spAutoFit/>
          </a:bodyPr>
          <a:lstStyle/>
          <a:p>
            <a:r>
              <a:rPr lang="fr-FR" sz="1200" dirty="0" smtClean="0"/>
              <a:t>Il fit scandale en photographiant nu un grand couturier</a:t>
            </a:r>
            <a:endParaRPr lang="fr-FR" sz="1200" dirty="0"/>
          </a:p>
        </p:txBody>
      </p:sp>
      <p:sp>
        <p:nvSpPr>
          <p:cNvPr id="13" name="ZoneTexte 12"/>
          <p:cNvSpPr txBox="1"/>
          <p:nvPr/>
        </p:nvSpPr>
        <p:spPr>
          <a:xfrm>
            <a:off x="1259164" y="2328132"/>
            <a:ext cx="1265716" cy="276999"/>
          </a:xfrm>
          <a:prstGeom prst="rect">
            <a:avLst/>
          </a:prstGeom>
          <a:noFill/>
        </p:spPr>
        <p:txBody>
          <a:bodyPr wrap="none" rtlCol="0">
            <a:spAutoFit/>
          </a:bodyPr>
          <a:lstStyle/>
          <a:p>
            <a:r>
              <a:rPr lang="fr-FR" sz="1200" dirty="0" smtClean="0"/>
              <a:t>S’agissait-il de: </a:t>
            </a:r>
            <a:endParaRPr lang="fr-FR" sz="1200" dirty="0"/>
          </a:p>
        </p:txBody>
      </p:sp>
      <p:sp>
        <p:nvSpPr>
          <p:cNvPr id="14" name="ZoneTexte 13"/>
          <p:cNvSpPr txBox="1"/>
          <p:nvPr/>
        </p:nvSpPr>
        <p:spPr>
          <a:xfrm>
            <a:off x="2946136" y="2393594"/>
            <a:ext cx="1864613" cy="830997"/>
          </a:xfrm>
          <a:prstGeom prst="rect">
            <a:avLst/>
          </a:prstGeom>
          <a:noFill/>
        </p:spPr>
        <p:txBody>
          <a:bodyPr wrap="none" rtlCol="0">
            <a:spAutoFit/>
          </a:bodyPr>
          <a:lstStyle/>
          <a:p>
            <a:pPr marL="171450" indent="-171450">
              <a:buFont typeface="Arial"/>
              <a:buChar char="•"/>
            </a:pPr>
            <a:r>
              <a:rPr lang="fr-FR" sz="1200" dirty="0" smtClean="0">
                <a:hlinkClick r:id="rId10" action="ppaction://hlinksldjump"/>
              </a:rPr>
              <a:t>André Courrèges</a:t>
            </a:r>
            <a:endParaRPr lang="fr-FR" sz="1200" dirty="0" smtClean="0"/>
          </a:p>
          <a:p>
            <a:pPr marL="171450" indent="-171450">
              <a:buFont typeface="Arial"/>
              <a:buChar char="•"/>
            </a:pPr>
            <a:r>
              <a:rPr lang="fr-FR" sz="1200" dirty="0" smtClean="0">
                <a:hlinkClick r:id="rId10" action="ppaction://hlinksldjump"/>
              </a:rPr>
              <a:t>Pierre Balmain</a:t>
            </a:r>
            <a:endParaRPr lang="fr-FR" sz="1200" dirty="0" smtClean="0"/>
          </a:p>
          <a:p>
            <a:pPr marL="171450" indent="-171450">
              <a:buFont typeface="Arial"/>
              <a:buChar char="•"/>
            </a:pPr>
            <a:r>
              <a:rPr lang="fr-FR" sz="1200" dirty="0" smtClean="0">
                <a:hlinkClick r:id="rId11" action="ppaction://hlinksldjump"/>
              </a:rPr>
              <a:t>Yves Saint Laurent</a:t>
            </a:r>
            <a:endParaRPr lang="fr-FR" sz="1200" dirty="0" smtClean="0"/>
          </a:p>
          <a:p>
            <a:pPr marL="171450" indent="-171450">
              <a:buFont typeface="Arial"/>
              <a:buChar char="•"/>
            </a:pPr>
            <a:r>
              <a:rPr lang="fr-FR" sz="1200" dirty="0" smtClean="0">
                <a:hlinkClick r:id="rId10" action="ppaction://hlinksldjump"/>
              </a:rPr>
              <a:t>Hubert de Givenchy</a:t>
            </a:r>
            <a:endParaRPr lang="fr-FR" sz="1200" dirty="0"/>
          </a:p>
        </p:txBody>
      </p:sp>
    </p:spTree>
    <p:extLst>
      <p:ext uri="{BB962C8B-B14F-4D97-AF65-F5344CB8AC3E}">
        <p14:creationId xmlns:p14="http://schemas.microsoft.com/office/powerpoint/2010/main" val="324684252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Bonne réponse</a:t>
            </a:r>
            <a:endParaRPr lang="fr-FR" dirty="0"/>
          </a:p>
        </p:txBody>
      </p:sp>
      <p:sp>
        <p:nvSpPr>
          <p:cNvPr id="3" name="Espace réservé du contenu 2"/>
          <p:cNvSpPr>
            <a:spLocks noGrp="1"/>
          </p:cNvSpPr>
          <p:nvPr>
            <p:ph idx="1"/>
          </p:nvPr>
        </p:nvSpPr>
        <p:spPr>
          <a:xfrm>
            <a:off x="2349174" y="4540259"/>
            <a:ext cx="6508377" cy="3916363"/>
          </a:xfrm>
        </p:spPr>
        <p:txBody>
          <a:bodyPr/>
          <a:lstStyle/>
          <a:p>
            <a:r>
              <a:rPr lang="fr-FR" dirty="0" smtClean="0">
                <a:hlinkClick r:id="rId2" action="ppaction://hlinksldjump"/>
              </a:rPr>
              <a:t>Cliquez ici pour continuer</a:t>
            </a:r>
            <a:endParaRPr lang="fr-FR" dirty="0"/>
          </a:p>
        </p:txBody>
      </p:sp>
    </p:spTree>
    <p:extLst>
      <p:ext uri="{BB962C8B-B14F-4D97-AF65-F5344CB8AC3E}">
        <p14:creationId xmlns:p14="http://schemas.microsoft.com/office/powerpoint/2010/main" val="398609834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Mauvaise réponse</a:t>
            </a:r>
            <a:endParaRPr lang="fr-FR" dirty="0"/>
          </a:p>
        </p:txBody>
      </p:sp>
      <p:sp>
        <p:nvSpPr>
          <p:cNvPr id="3" name="Espace réservé du contenu 2"/>
          <p:cNvSpPr>
            <a:spLocks noGrp="1"/>
          </p:cNvSpPr>
          <p:nvPr>
            <p:ph idx="1"/>
          </p:nvPr>
        </p:nvSpPr>
        <p:spPr>
          <a:xfrm>
            <a:off x="1707605" y="4435520"/>
            <a:ext cx="6508377" cy="3916363"/>
          </a:xfrm>
        </p:spPr>
        <p:txBody>
          <a:bodyPr/>
          <a:lstStyle/>
          <a:p>
            <a:r>
              <a:rPr lang="fr-FR" dirty="0" smtClean="0">
                <a:hlinkClick r:id="rId2" action="ppaction://hlinksldjump"/>
              </a:rPr>
              <a:t>Cliquez ici pour réessayer</a:t>
            </a:r>
            <a:endParaRPr lang="fr-FR" dirty="0" smtClean="0"/>
          </a:p>
          <a:p>
            <a:endParaRPr lang="fr-FR" dirty="0"/>
          </a:p>
        </p:txBody>
      </p:sp>
    </p:spTree>
    <p:extLst>
      <p:ext uri="{BB962C8B-B14F-4D97-AF65-F5344CB8AC3E}">
        <p14:creationId xmlns:p14="http://schemas.microsoft.com/office/powerpoint/2010/main" val="254384901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endParaRPr lang="fr-FR" dirty="0"/>
          </a:p>
        </p:txBody>
      </p:sp>
      <p:sp>
        <p:nvSpPr>
          <p:cNvPr id="3" name="Espace réservé du contenu 2"/>
          <p:cNvSpPr>
            <a:spLocks noGrp="1"/>
          </p:cNvSpPr>
          <p:nvPr>
            <p:ph idx="1"/>
          </p:nvPr>
        </p:nvSpPr>
        <p:spPr>
          <a:xfrm>
            <a:off x="457199" y="396493"/>
            <a:ext cx="6508377" cy="4539368"/>
          </a:xfrm>
        </p:spPr>
        <p:txBody>
          <a:bodyPr>
            <a:normAutofit lnSpcReduction="10000"/>
          </a:bodyPr>
          <a:lstStyle/>
          <a:p>
            <a:pPr algn="just"/>
            <a:r>
              <a:rPr lang="fr-FR" sz="1400" dirty="0" smtClean="0"/>
              <a:t>La liste des photographes qui nous font rêver est longue</a:t>
            </a:r>
            <a:r>
              <a:rPr lang="mr-IN" sz="1400" dirty="0" smtClean="0"/>
              <a:t>…</a:t>
            </a:r>
            <a:r>
              <a:rPr lang="fr-FR" sz="1400" dirty="0" smtClean="0"/>
              <a:t> Pardon pour tous ceux qui ne sont pas cités dans ce Quizz.</a:t>
            </a:r>
          </a:p>
          <a:p>
            <a:pPr algn="just"/>
            <a:r>
              <a:rPr lang="fr-FR" sz="1400" dirty="0" smtClean="0"/>
              <a:t>Comme n’importe quel outil qui s’apprend par la pratique et nécessite un réaffutage régulier, notre œil se familiarise avec les travaux des autres. Il en apprend la lecture et la composition, devient sensible aux lumières, aux contrastes, aux détails</a:t>
            </a:r>
            <a:r>
              <a:rPr lang="mr-IN" sz="1400" dirty="0" smtClean="0"/>
              <a:t>…</a:t>
            </a:r>
            <a:r>
              <a:rPr lang="fr-FR" sz="1400" dirty="0" smtClean="0"/>
              <a:t> </a:t>
            </a:r>
          </a:p>
          <a:p>
            <a:pPr algn="just"/>
            <a:r>
              <a:rPr lang="fr-FR" sz="1400" dirty="0" smtClean="0"/>
              <a:t>Voir et revoir ce qui s’est fait, c’est comme faire et refaire ses propres gammes, éléments indispensables à la progression.</a:t>
            </a:r>
          </a:p>
          <a:p>
            <a:pPr algn="just"/>
            <a:r>
              <a:rPr lang="fr-FR" sz="1400" dirty="0" smtClean="0"/>
              <a:t>C’est pourquoi il pourrait être intéressant pour notre groupe de répertorier les ouvrages de chacun traitant de la photographie. Sous forme d’un logiciel accessible à chaque membre, il deviendrait alors possible et facile d’emprunter un livre à un membre.</a:t>
            </a:r>
          </a:p>
          <a:p>
            <a:pPr algn="just"/>
            <a:r>
              <a:rPr lang="fr-FR" sz="1400" dirty="0" smtClean="0"/>
              <a:t>Pour réaliser cette mise en commun d’un fond de bibliothèque, il serait nécessaire que chacun fasse une liste des ouvrages qu’il accepterait de prêter (l’accès au logiciel serait bien sûr limité aux membres du club), en précisant le titre, le nom de l’auteur et le code ISBN à 13 chiffres.</a:t>
            </a:r>
          </a:p>
          <a:p>
            <a:pPr marL="0" indent="0" algn="just">
              <a:buNone/>
            </a:pPr>
            <a:endParaRPr lang="fr-FR" sz="1400" dirty="0" smtClean="0"/>
          </a:p>
          <a:p>
            <a:pPr algn="just"/>
            <a:endParaRPr lang="fr-FR" sz="1400" dirty="0" smtClean="0"/>
          </a:p>
          <a:p>
            <a:pPr algn="just"/>
            <a:endParaRPr lang="fr-FR" sz="1400" dirty="0" smtClean="0"/>
          </a:p>
          <a:p>
            <a:pPr algn="just"/>
            <a:endParaRPr lang="fr-FR" sz="1400" dirty="0" smtClean="0"/>
          </a:p>
          <a:p>
            <a:pPr algn="just"/>
            <a:endParaRPr lang="fr-FR" dirty="0"/>
          </a:p>
        </p:txBody>
      </p:sp>
      <p:pic>
        <p:nvPicPr>
          <p:cNvPr id="4" name="Image 3" descr="camera-711025__34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305" y="5132115"/>
            <a:ext cx="1952120" cy="1293803"/>
          </a:xfrm>
          <a:prstGeom prst="rect">
            <a:avLst/>
          </a:prstGeom>
        </p:spPr>
      </p:pic>
      <p:pic>
        <p:nvPicPr>
          <p:cNvPr id="5" name="Image 4" descr="photo-camera-219958__3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5576" y="5132115"/>
            <a:ext cx="1952120" cy="1293803"/>
          </a:xfrm>
          <a:prstGeom prst="rect">
            <a:avLst/>
          </a:prstGeom>
        </p:spPr>
      </p:pic>
      <p:pic>
        <p:nvPicPr>
          <p:cNvPr id="6" name="Image 5" descr="photography-149174__34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0277" y="4759133"/>
            <a:ext cx="3634696" cy="1817348"/>
          </a:xfrm>
          <a:prstGeom prst="rect">
            <a:avLst/>
          </a:prstGeom>
        </p:spPr>
      </p:pic>
      <p:sp>
        <p:nvSpPr>
          <p:cNvPr id="7" name="ZoneTexte 6"/>
          <p:cNvSpPr txBox="1"/>
          <p:nvPr/>
        </p:nvSpPr>
        <p:spPr>
          <a:xfrm>
            <a:off x="8398165" y="4389801"/>
            <a:ext cx="519531" cy="369332"/>
          </a:xfrm>
          <a:prstGeom prst="rect">
            <a:avLst/>
          </a:prstGeom>
          <a:noFill/>
        </p:spPr>
        <p:txBody>
          <a:bodyPr wrap="none" rtlCol="0">
            <a:spAutoFit/>
          </a:bodyPr>
          <a:lstStyle/>
          <a:p>
            <a:r>
              <a:rPr lang="fr-FR" dirty="0" smtClean="0"/>
              <a:t>FIN</a:t>
            </a:r>
            <a:endParaRPr lang="fr-FR" dirty="0"/>
          </a:p>
        </p:txBody>
      </p:sp>
    </p:spTree>
    <p:extLst>
      <p:ext uri="{BB962C8B-B14F-4D97-AF65-F5344CB8AC3E}">
        <p14:creationId xmlns:p14="http://schemas.microsoft.com/office/powerpoint/2010/main" val="18232015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Bonne réponse</a:t>
            </a:r>
            <a:endParaRPr lang="fr-FR" dirty="0"/>
          </a:p>
        </p:txBody>
      </p:sp>
      <p:sp>
        <p:nvSpPr>
          <p:cNvPr id="3" name="Espace réservé du contenu 2"/>
          <p:cNvSpPr>
            <a:spLocks noGrp="1"/>
          </p:cNvSpPr>
          <p:nvPr>
            <p:ph idx="1"/>
          </p:nvPr>
        </p:nvSpPr>
        <p:spPr>
          <a:xfrm>
            <a:off x="457199" y="4268146"/>
            <a:ext cx="6508377" cy="1858017"/>
          </a:xfrm>
        </p:spPr>
        <p:txBody>
          <a:bodyPr/>
          <a:lstStyle/>
          <a:p>
            <a:pPr marL="0" indent="0">
              <a:buNone/>
            </a:pPr>
            <a:r>
              <a:rPr lang="fr-FR" dirty="0" smtClean="0">
                <a:hlinkClick r:id="rId2" action="ppaction://hlinksldjump"/>
              </a:rPr>
              <a:t>Cliquer ici pour continuer</a:t>
            </a:r>
            <a:endParaRPr lang="fr-FR" dirty="0"/>
          </a:p>
        </p:txBody>
      </p:sp>
      <p:sp>
        <p:nvSpPr>
          <p:cNvPr id="4" name="ZoneTexte 3"/>
          <p:cNvSpPr txBox="1"/>
          <p:nvPr/>
        </p:nvSpPr>
        <p:spPr>
          <a:xfrm>
            <a:off x="1217672" y="2611948"/>
            <a:ext cx="6282369" cy="1477328"/>
          </a:xfrm>
          <a:prstGeom prst="rect">
            <a:avLst/>
          </a:prstGeom>
          <a:noFill/>
        </p:spPr>
        <p:txBody>
          <a:bodyPr wrap="square" rtlCol="0">
            <a:spAutoFit/>
          </a:bodyPr>
          <a:lstStyle/>
          <a:p>
            <a:pPr algn="just"/>
            <a:r>
              <a:rPr lang="fr-FR" dirty="0" smtClean="0"/>
              <a:t>« Avec M. Curtis, nous avons affaire à la fois à un artiste</a:t>
            </a:r>
          </a:p>
          <a:p>
            <a:pPr algn="just"/>
            <a:r>
              <a:rPr lang="fr-FR" dirty="0" smtClean="0"/>
              <a:t> et à un observateur expérimenté, dont l’œuvre est, bien plus que simplement fidèle à la réalité, sincère. »</a:t>
            </a:r>
          </a:p>
          <a:p>
            <a:endParaRPr lang="fr-FR" dirty="0"/>
          </a:p>
          <a:p>
            <a:pPr algn="r"/>
            <a:r>
              <a:rPr lang="fr-FR" dirty="0" smtClean="0"/>
              <a:t>Théodore Roosevelt</a:t>
            </a:r>
            <a:endParaRPr lang="fr-FR" dirty="0"/>
          </a:p>
        </p:txBody>
      </p:sp>
      <p:sp>
        <p:nvSpPr>
          <p:cNvPr id="7" name="ZoneTexte 6"/>
          <p:cNvSpPr txBox="1"/>
          <p:nvPr/>
        </p:nvSpPr>
        <p:spPr>
          <a:xfrm>
            <a:off x="1767589" y="5315543"/>
            <a:ext cx="5661976" cy="646331"/>
          </a:xfrm>
          <a:prstGeom prst="rect">
            <a:avLst/>
          </a:prstGeom>
          <a:noFill/>
        </p:spPr>
        <p:txBody>
          <a:bodyPr wrap="none" rtlCol="0">
            <a:spAutoFit/>
          </a:bodyPr>
          <a:lstStyle/>
          <a:p>
            <a:r>
              <a:rPr lang="fr-FR" dirty="0">
                <a:hlinkClick r:id="rId3"/>
              </a:rPr>
              <a:t>https://fr.wikipedia.org/wiki/</a:t>
            </a:r>
            <a:r>
              <a:rPr lang="fr-FR" dirty="0" smtClean="0">
                <a:hlinkClick r:id="rId3"/>
              </a:rPr>
              <a:t>Edward_Sheriff_Curtis</a:t>
            </a:r>
            <a:endParaRPr lang="fr-FR" dirty="0" smtClean="0"/>
          </a:p>
          <a:p>
            <a:endParaRPr lang="fr-FR" dirty="0"/>
          </a:p>
        </p:txBody>
      </p:sp>
    </p:spTree>
    <p:extLst>
      <p:ext uri="{BB962C8B-B14F-4D97-AF65-F5344CB8AC3E}">
        <p14:creationId xmlns:p14="http://schemas.microsoft.com/office/powerpoint/2010/main" val="2684454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Mauvaise réponse</a:t>
            </a:r>
            <a:endParaRPr lang="fr-FR" dirty="0"/>
          </a:p>
        </p:txBody>
      </p:sp>
      <p:sp>
        <p:nvSpPr>
          <p:cNvPr id="3" name="Espace réservé du contenu 2"/>
          <p:cNvSpPr>
            <a:spLocks noGrp="1"/>
          </p:cNvSpPr>
          <p:nvPr>
            <p:ph idx="1"/>
          </p:nvPr>
        </p:nvSpPr>
        <p:spPr>
          <a:xfrm>
            <a:off x="457199" y="3286210"/>
            <a:ext cx="6508377" cy="2839953"/>
          </a:xfrm>
        </p:spPr>
        <p:txBody>
          <a:bodyPr/>
          <a:lstStyle/>
          <a:p>
            <a:r>
              <a:rPr lang="fr-FR" dirty="0" smtClean="0">
                <a:hlinkClick r:id="rId2" action="ppaction://hlinksldjump"/>
              </a:rPr>
              <a:t>Cliquer ici pour réessayer</a:t>
            </a:r>
            <a:endParaRPr lang="fr-FR" dirty="0"/>
          </a:p>
        </p:txBody>
      </p:sp>
    </p:spTree>
    <p:extLst>
      <p:ext uri="{BB962C8B-B14F-4D97-AF65-F5344CB8AC3E}">
        <p14:creationId xmlns:p14="http://schemas.microsoft.com/office/powerpoint/2010/main" val="419364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585" y="923019"/>
            <a:ext cx="6508377" cy="1485995"/>
          </a:xfrm>
        </p:spPr>
        <p:txBody>
          <a:bodyPr/>
          <a:lstStyle/>
          <a:p>
            <a:pPr algn="just"/>
            <a:r>
              <a:rPr lang="fr-FR" sz="1600" dirty="0" smtClean="0"/>
              <a:t>Il a été à l’honneur au Grand Palais durant l’été 2016. Ses portraits de la jeunesse de Bamako, pleins d’expression et de tendresse, en ont fait un photographe unanimement reconnu pour la qualité de ses compositions, de ses éclairages et de ses créations artistiques.</a:t>
            </a:r>
            <a:endParaRPr lang="fr-FR" sz="1600" dirty="0"/>
          </a:p>
        </p:txBody>
      </p:sp>
      <p:pic>
        <p:nvPicPr>
          <p:cNvPr id="4" name="Espace réservé du contenu 3" descr="seidou.jpeg"/>
          <p:cNvPicPr>
            <a:picLocks noGrp="1" noChangeAspect="1"/>
          </p:cNvPicPr>
          <p:nvPr>
            <p:ph idx="1"/>
          </p:nvPr>
        </p:nvPicPr>
        <p:blipFill>
          <a:blip r:embed="rId2">
            <a:extLst>
              <a:ext uri="{28A0092B-C50C-407E-A947-70E740481C1C}">
                <a14:useLocalDpi xmlns:a14="http://schemas.microsoft.com/office/drawing/2010/main" val="0"/>
              </a:ext>
            </a:extLst>
          </a:blip>
          <a:srcRect l="-27352" r="-27352"/>
          <a:stretch>
            <a:fillRect/>
          </a:stretch>
        </p:blipFill>
        <p:spPr>
          <a:xfrm>
            <a:off x="-373157" y="4392524"/>
            <a:ext cx="4575742" cy="2093681"/>
          </a:xfrm>
        </p:spPr>
      </p:pic>
      <p:pic>
        <p:nvPicPr>
          <p:cNvPr id="5" name="Image 4" descr="seidou 2.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8960" y="3096369"/>
            <a:ext cx="2024901" cy="2834862"/>
          </a:xfrm>
          <a:prstGeom prst="rect">
            <a:avLst/>
          </a:prstGeom>
        </p:spPr>
      </p:pic>
      <p:sp>
        <p:nvSpPr>
          <p:cNvPr id="6" name="ZoneTexte 5"/>
          <p:cNvSpPr txBox="1"/>
          <p:nvPr/>
        </p:nvSpPr>
        <p:spPr>
          <a:xfrm>
            <a:off x="942714" y="3017814"/>
            <a:ext cx="4975436" cy="2031325"/>
          </a:xfrm>
          <a:prstGeom prst="rect">
            <a:avLst/>
          </a:prstGeom>
          <a:noFill/>
        </p:spPr>
        <p:txBody>
          <a:bodyPr wrap="square" rtlCol="0">
            <a:spAutoFit/>
          </a:bodyPr>
          <a:lstStyle/>
          <a:p>
            <a:r>
              <a:rPr lang="fr-FR" dirty="0" smtClean="0"/>
              <a:t>S’agit-il de :</a:t>
            </a:r>
          </a:p>
          <a:p>
            <a:endParaRPr lang="fr-FR" dirty="0"/>
          </a:p>
          <a:p>
            <a:pPr algn="r"/>
            <a:r>
              <a:rPr lang="fr-FR" dirty="0" smtClean="0">
                <a:solidFill>
                  <a:schemeClr val="accent1"/>
                </a:solidFill>
                <a:hlinkClick r:id="rId4" action="ppaction://hlinksldjump"/>
              </a:rPr>
              <a:t>Seydou Keita</a:t>
            </a:r>
            <a:endParaRPr lang="fr-FR" dirty="0" smtClean="0">
              <a:solidFill>
                <a:schemeClr val="accent1"/>
              </a:solidFill>
            </a:endParaRPr>
          </a:p>
          <a:p>
            <a:pPr algn="r"/>
            <a:endParaRPr lang="fr-FR" dirty="0">
              <a:solidFill>
                <a:schemeClr val="accent1"/>
              </a:solidFill>
            </a:endParaRPr>
          </a:p>
          <a:p>
            <a:pPr algn="r"/>
            <a:r>
              <a:rPr lang="fr-FR" dirty="0" smtClean="0">
                <a:solidFill>
                  <a:schemeClr val="accent1"/>
                </a:solidFill>
                <a:hlinkClick r:id="rId5" action="ppaction://hlinksldjump"/>
              </a:rPr>
              <a:t>Mountaga Dembélé</a:t>
            </a:r>
            <a:endParaRPr lang="fr-FR" dirty="0" smtClean="0">
              <a:solidFill>
                <a:schemeClr val="accent1"/>
              </a:solidFill>
            </a:endParaRPr>
          </a:p>
          <a:p>
            <a:pPr algn="r"/>
            <a:endParaRPr lang="fr-FR" dirty="0">
              <a:solidFill>
                <a:schemeClr val="accent1"/>
              </a:solidFill>
            </a:endParaRPr>
          </a:p>
          <a:p>
            <a:pPr algn="r"/>
            <a:r>
              <a:rPr lang="fr-FR" dirty="0" smtClean="0">
                <a:solidFill>
                  <a:schemeClr val="accent1"/>
                </a:solidFill>
                <a:hlinkClick r:id="rId5" action="ppaction://hlinksldjump"/>
              </a:rPr>
              <a:t>Malik Sidibé</a:t>
            </a:r>
            <a:endParaRPr lang="fr-FR" dirty="0">
              <a:solidFill>
                <a:schemeClr val="accent1"/>
              </a:solidFill>
            </a:endParaRPr>
          </a:p>
        </p:txBody>
      </p:sp>
    </p:spTree>
    <p:extLst>
      <p:ext uri="{BB962C8B-B14F-4D97-AF65-F5344CB8AC3E}">
        <p14:creationId xmlns:p14="http://schemas.microsoft.com/office/powerpoint/2010/main" val="10640726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Bonne réponse</a:t>
            </a:r>
            <a:endParaRPr lang="fr-FR" dirty="0"/>
          </a:p>
        </p:txBody>
      </p:sp>
      <p:sp>
        <p:nvSpPr>
          <p:cNvPr id="3" name="Espace réservé du contenu 2"/>
          <p:cNvSpPr>
            <a:spLocks noGrp="1"/>
          </p:cNvSpPr>
          <p:nvPr>
            <p:ph idx="1"/>
          </p:nvPr>
        </p:nvSpPr>
        <p:spPr>
          <a:xfrm>
            <a:off x="457199" y="3908103"/>
            <a:ext cx="6508377" cy="2218060"/>
          </a:xfrm>
        </p:spPr>
        <p:txBody>
          <a:bodyPr/>
          <a:lstStyle/>
          <a:p>
            <a:r>
              <a:rPr lang="fr-FR" dirty="0" smtClean="0">
                <a:hlinkClick r:id="rId2" action="ppaction://hlinksldjump"/>
              </a:rPr>
              <a:t>Cliquez ici pour continuer</a:t>
            </a:r>
            <a:endParaRPr lang="fr-FR" dirty="0" smtClean="0"/>
          </a:p>
          <a:p>
            <a:endParaRPr lang="fr-FR" dirty="0"/>
          </a:p>
        </p:txBody>
      </p:sp>
      <p:sp>
        <p:nvSpPr>
          <p:cNvPr id="7" name="ZoneTexte 6"/>
          <p:cNvSpPr txBox="1"/>
          <p:nvPr/>
        </p:nvSpPr>
        <p:spPr>
          <a:xfrm>
            <a:off x="1217672" y="2755965"/>
            <a:ext cx="5391921" cy="646331"/>
          </a:xfrm>
          <a:prstGeom prst="rect">
            <a:avLst/>
          </a:prstGeom>
          <a:noFill/>
        </p:spPr>
        <p:txBody>
          <a:bodyPr wrap="none" rtlCol="0">
            <a:spAutoFit/>
          </a:bodyPr>
          <a:lstStyle/>
          <a:p>
            <a:r>
              <a:rPr lang="fr-FR" dirty="0">
                <a:hlinkClick r:id="rId3"/>
              </a:rPr>
              <a:t>http://www.seydoukeitaphotographer.com/fr</a:t>
            </a:r>
            <a:r>
              <a:rPr lang="fr-FR" dirty="0" smtClean="0">
                <a:hlinkClick r:id="rId3"/>
              </a:rPr>
              <a:t>/</a:t>
            </a:r>
            <a:endParaRPr lang="fr-FR" dirty="0" smtClean="0"/>
          </a:p>
          <a:p>
            <a:endParaRPr lang="fr-FR" dirty="0"/>
          </a:p>
        </p:txBody>
      </p:sp>
    </p:spTree>
    <p:extLst>
      <p:ext uri="{BB962C8B-B14F-4D97-AF65-F5344CB8AC3E}">
        <p14:creationId xmlns:p14="http://schemas.microsoft.com/office/powerpoint/2010/main" val="18820674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Mauvaise réponse</a:t>
            </a:r>
            <a:endParaRPr lang="fr-FR" dirty="0"/>
          </a:p>
        </p:txBody>
      </p:sp>
      <p:sp>
        <p:nvSpPr>
          <p:cNvPr id="3" name="Espace réservé du contenu 2"/>
          <p:cNvSpPr>
            <a:spLocks noGrp="1"/>
          </p:cNvSpPr>
          <p:nvPr>
            <p:ph idx="1"/>
          </p:nvPr>
        </p:nvSpPr>
        <p:spPr>
          <a:xfrm>
            <a:off x="457199" y="3109462"/>
            <a:ext cx="6508377" cy="3016701"/>
          </a:xfrm>
        </p:spPr>
        <p:txBody>
          <a:bodyPr/>
          <a:lstStyle/>
          <a:p>
            <a:r>
              <a:rPr lang="fr-FR" dirty="0" smtClean="0">
                <a:hlinkClick r:id="rId2" action="ppaction://hlinksldjump"/>
              </a:rPr>
              <a:t>Cliquez ici pour recommencer</a:t>
            </a:r>
            <a:endParaRPr lang="fr-FR" dirty="0" smtClean="0"/>
          </a:p>
        </p:txBody>
      </p:sp>
    </p:spTree>
    <p:extLst>
      <p:ext uri="{BB962C8B-B14F-4D97-AF65-F5344CB8AC3E}">
        <p14:creationId xmlns:p14="http://schemas.microsoft.com/office/powerpoint/2010/main" val="360268942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536792"/>
            <a:ext cx="6508377" cy="988482"/>
          </a:xfrm>
        </p:spPr>
        <p:txBody>
          <a:bodyPr/>
          <a:lstStyle/>
          <a:p>
            <a:pPr algn="just"/>
            <a:r>
              <a:rPr lang="fr-FR" sz="1600" dirty="0" smtClean="0"/>
              <a:t>Le thème du baiser a toujours inspiré les photographes. Etre témoin le court instant d’une étreinte fugace, et pouvoir l’immortaliser par la photo donne un sentiment de bonheur à la vie, de joie et d’optimisme.</a:t>
            </a:r>
            <a:endParaRPr lang="fr-FR" sz="1600" dirty="0"/>
          </a:p>
        </p:txBody>
      </p:sp>
      <p:pic>
        <p:nvPicPr>
          <p:cNvPr id="4" name="Espace réservé du contenu 3" descr="téléchargement (1).jpeg">
            <a:hlinkClick r:id="rId2" action="ppaction://hlinksldjump"/>
          </p:cNvPr>
          <p:cNvPicPr>
            <a:picLocks noGrp="1" noChangeAspect="1"/>
          </p:cNvPicPr>
          <p:nvPr>
            <p:ph idx="1"/>
          </p:nvPr>
        </p:nvPicPr>
        <p:blipFill>
          <a:blip r:embed="rId3">
            <a:extLst>
              <a:ext uri="{28A0092B-C50C-407E-A947-70E740481C1C}">
                <a14:useLocalDpi xmlns:a14="http://schemas.microsoft.com/office/drawing/2010/main" val="0"/>
              </a:ext>
            </a:extLst>
          </a:blip>
          <a:srcRect t="13898" b="13898"/>
          <a:stretch>
            <a:fillRect/>
          </a:stretch>
        </p:blipFill>
        <p:spPr>
          <a:xfrm>
            <a:off x="1026756" y="4549290"/>
            <a:ext cx="1727880" cy="1039738"/>
          </a:xfrm>
        </p:spPr>
      </p:pic>
      <p:pic>
        <p:nvPicPr>
          <p:cNvPr id="5" name="Image 4" descr="téléchargement.jpe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73156" y="3379026"/>
            <a:ext cx="1478692" cy="2210002"/>
          </a:xfrm>
          <a:prstGeom prst="rect">
            <a:avLst/>
          </a:prstGeom>
        </p:spPr>
      </p:pic>
      <p:pic>
        <p:nvPicPr>
          <p:cNvPr id="6" name="Image 5" descr="14271539-photo-brejnev-et-honecker-le-baiser-torride-de-la-guerre-froide.jpg">
            <a:hlinkClick r:id="rId2"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31732" y="4605840"/>
            <a:ext cx="2036001" cy="983188"/>
          </a:xfrm>
          <a:prstGeom prst="rect">
            <a:avLst/>
          </a:prstGeom>
        </p:spPr>
      </p:pic>
      <p:sp>
        <p:nvSpPr>
          <p:cNvPr id="7" name="ZoneTexte 6"/>
          <p:cNvSpPr txBox="1"/>
          <p:nvPr/>
        </p:nvSpPr>
        <p:spPr>
          <a:xfrm>
            <a:off x="1026756" y="5741049"/>
            <a:ext cx="1659429" cy="461665"/>
          </a:xfrm>
          <a:prstGeom prst="rect">
            <a:avLst/>
          </a:prstGeom>
          <a:noFill/>
        </p:spPr>
        <p:txBody>
          <a:bodyPr wrap="none" rtlCol="0">
            <a:spAutoFit/>
          </a:bodyPr>
          <a:lstStyle/>
          <a:p>
            <a:r>
              <a:rPr lang="fr-FR" sz="800" dirty="0" smtClean="0"/>
              <a:t>Photo: Robert Doisneau </a:t>
            </a:r>
          </a:p>
          <a:p>
            <a:r>
              <a:rPr lang="fr-FR" sz="800" dirty="0" smtClean="0"/>
              <a:t>« Le baiser de l’hôtel de ville » </a:t>
            </a:r>
          </a:p>
          <a:p>
            <a:r>
              <a:rPr lang="fr-FR" sz="800" dirty="0" smtClean="0"/>
              <a:t>1950</a:t>
            </a:r>
            <a:endParaRPr lang="fr-FR" sz="800" dirty="0"/>
          </a:p>
        </p:txBody>
      </p:sp>
      <p:sp>
        <p:nvSpPr>
          <p:cNvPr id="8" name="ZoneTexte 7"/>
          <p:cNvSpPr txBox="1"/>
          <p:nvPr/>
        </p:nvSpPr>
        <p:spPr>
          <a:xfrm>
            <a:off x="3973156" y="5767235"/>
            <a:ext cx="1526010" cy="461665"/>
          </a:xfrm>
          <a:prstGeom prst="rect">
            <a:avLst/>
          </a:prstGeom>
          <a:noFill/>
        </p:spPr>
        <p:txBody>
          <a:bodyPr wrap="square" rtlCol="0">
            <a:spAutoFit/>
          </a:bodyPr>
          <a:lstStyle/>
          <a:p>
            <a:r>
              <a:rPr lang="fr-FR" sz="800" dirty="0" smtClean="0"/>
              <a:t>Photo: Alfred </a:t>
            </a:r>
            <a:r>
              <a:rPr lang="fr-FR" sz="800" dirty="0" err="1" smtClean="0"/>
              <a:t>Eisenstaedt</a:t>
            </a:r>
            <a:endParaRPr lang="fr-FR" sz="800" dirty="0" smtClean="0"/>
          </a:p>
          <a:p>
            <a:r>
              <a:rPr lang="fr-FR" sz="800" dirty="0" smtClean="0"/>
              <a:t>« </a:t>
            </a:r>
            <a:r>
              <a:rPr lang="fr-FR" sz="800" dirty="0" err="1" smtClean="0"/>
              <a:t>V.J.Day</a:t>
            </a:r>
            <a:r>
              <a:rPr lang="fr-FR" sz="800" dirty="0" smtClean="0"/>
              <a:t> »</a:t>
            </a:r>
          </a:p>
          <a:p>
            <a:r>
              <a:rPr lang="fr-FR" sz="800" dirty="0" smtClean="0"/>
              <a:t>15 août 1945</a:t>
            </a:r>
          </a:p>
        </p:txBody>
      </p:sp>
      <p:sp>
        <p:nvSpPr>
          <p:cNvPr id="9" name="ZoneTexte 8"/>
          <p:cNvSpPr txBox="1"/>
          <p:nvPr/>
        </p:nvSpPr>
        <p:spPr>
          <a:xfrm>
            <a:off x="6631732" y="5819603"/>
            <a:ext cx="1954381" cy="461665"/>
          </a:xfrm>
          <a:prstGeom prst="rect">
            <a:avLst/>
          </a:prstGeom>
          <a:noFill/>
        </p:spPr>
        <p:txBody>
          <a:bodyPr wrap="none" rtlCol="0">
            <a:spAutoFit/>
          </a:bodyPr>
          <a:lstStyle/>
          <a:p>
            <a:r>
              <a:rPr lang="fr-FR" sz="800" dirty="0" smtClean="0"/>
              <a:t>Photo: Régis Bossu</a:t>
            </a:r>
          </a:p>
          <a:p>
            <a:r>
              <a:rPr lang="fr-FR" sz="800" dirty="0" smtClean="0"/>
              <a:t>Le baiser entre Brejnev et Honecker</a:t>
            </a:r>
          </a:p>
          <a:p>
            <a:r>
              <a:rPr lang="fr-FR" sz="800" dirty="0" smtClean="0"/>
              <a:t>5 octobre 1979</a:t>
            </a:r>
            <a:endParaRPr lang="fr-FR" sz="800" dirty="0"/>
          </a:p>
        </p:txBody>
      </p:sp>
      <p:sp>
        <p:nvSpPr>
          <p:cNvPr id="10" name="ZoneTexte 9"/>
          <p:cNvSpPr txBox="1"/>
          <p:nvPr/>
        </p:nvSpPr>
        <p:spPr>
          <a:xfrm>
            <a:off x="1026756" y="1734752"/>
            <a:ext cx="6500800" cy="1569660"/>
          </a:xfrm>
          <a:prstGeom prst="rect">
            <a:avLst/>
          </a:prstGeom>
          <a:noFill/>
        </p:spPr>
        <p:txBody>
          <a:bodyPr wrap="square" rtlCol="0">
            <a:spAutoFit/>
          </a:bodyPr>
          <a:lstStyle/>
          <a:p>
            <a:pPr algn="just"/>
            <a:r>
              <a:rPr lang="fr-FR" sz="1600" dirty="0" smtClean="0"/>
              <a:t>Le baiser est en principe un acte désiré et partagé.</a:t>
            </a:r>
          </a:p>
          <a:p>
            <a:pPr algn="just"/>
            <a:r>
              <a:rPr lang="fr-FR" sz="1600" dirty="0" smtClean="0"/>
              <a:t>Oui mais voilà: un des trois baisers ci-dessous résulte d’une contrainte.</a:t>
            </a:r>
          </a:p>
          <a:p>
            <a:pPr algn="just"/>
            <a:endParaRPr lang="fr-FR" sz="1600" dirty="0" smtClean="0"/>
          </a:p>
          <a:p>
            <a:pPr algn="just"/>
            <a:r>
              <a:rPr lang="fr-FR" sz="1600" dirty="0" smtClean="0"/>
              <a:t>Les trois semblent plutôt bien vécus, mais l’un d’eux ne l’est pas du tout. Lequel?</a:t>
            </a:r>
            <a:endParaRPr lang="fr-FR" sz="1600" dirty="0"/>
          </a:p>
        </p:txBody>
      </p:sp>
    </p:spTree>
    <p:extLst>
      <p:ext uri="{BB962C8B-B14F-4D97-AF65-F5344CB8AC3E}">
        <p14:creationId xmlns:p14="http://schemas.microsoft.com/office/powerpoint/2010/main" val="8590656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4075</TotalTime>
  <Words>1502</Words>
  <Application>Microsoft Macintosh PowerPoint</Application>
  <PresentationFormat>Présentation à l'écran (4:3)</PresentationFormat>
  <Paragraphs>164</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Plaza</vt:lpstr>
      <vt:lpstr>Quizz Photographes</vt:lpstr>
      <vt:lpstr>Cette année, les photographes et leurs œuvres sont à l’honneur.</vt:lpstr>
      <vt:lpstr>De la frontière du Mexique jusqu’au détroit de Behring, il a pendant plus de 30 ans, immortalisé les indiens d’Amérique du Nord. Cette œuvre de toute une vie a été publiée en 20 volumes entre 1907 et 1930 sous le titre: The North American Indian.</vt:lpstr>
      <vt:lpstr>Bonne réponse</vt:lpstr>
      <vt:lpstr>Mauvaise réponse</vt:lpstr>
      <vt:lpstr>Il a été à l’honneur au Grand Palais durant l’été 2016. Ses portraits de la jeunesse de Bamako, pleins d’expression et de tendresse, en ont fait un photographe unanimement reconnu pour la qualité de ses compositions, de ses éclairages et de ses créations artistiques.</vt:lpstr>
      <vt:lpstr>Bonne réponse</vt:lpstr>
      <vt:lpstr>Mauvaise réponse</vt:lpstr>
      <vt:lpstr>Le thème du baiser a toujours inspiré les photographes. Etre témoin le court instant d’une étreinte fugace, et pouvoir l’immortaliser par la photo donne un sentiment de bonheur à la vie, de joie et d’optimisme.</vt:lpstr>
      <vt:lpstr>Bonne réponse</vt:lpstr>
      <vt:lpstr>Mauvaise réponse</vt:lpstr>
      <vt:lpstr> S’il est un photographe qui a du se battre pour faire accepter dans les années 60 et même 70, l’introduction de la couleur dans le monde de la photographie, c’est bien William Eggleston.</vt:lpstr>
      <vt:lpstr>Bonne réponse</vt:lpstr>
      <vt:lpstr>Mauvaise réponse</vt:lpstr>
      <vt:lpstr>La brume, la pluie, la neige, le froid donnent toute leur beauté aux photos de ce jeune photographe animalier, reconnu et respecté dans le milieu. Ayant grandi dans une ferme des Vosges, il s’est endurci sous tous les climats et toutes les latitudes pour aller traquer la vie sauvage, la où l’environnement est le moins hospitalier. Là où la plupart des photographes renonceraient, lui se réjouit des conditions climatiques qui se rebellent. Dans le Grand Nord, sur les hauts plateaux du Tibet, dans la péninsule du Kamtchatka, il attend la tempête. Fidèle à la marque Nikon et grand utilisateur d’une focale fixe de 600mm, il nous fait rêver des ours noirs aux ours blancs…</vt:lpstr>
      <vt:lpstr>Bonne réponse</vt:lpstr>
      <vt:lpstr>Mauvaise réponse</vt:lpstr>
      <vt:lpstr> Ce ne sont pas les années qui passent qui lui font perdre sa passion et ce qu’elle nomme son œil intime. Sabine Weiss au travers de ces pérégrinations des campagnes française aux plus petits villages du Burkina-Faso a su saisir les plus belles expressions de ces gens au travail ou de ces enfants qui jouent. Elle a l’amour des autres et ç’est ce que l’on remarque en premier dans son travail. Contemporaine de Robert Doisneau, Willy Ronis, Edouard Boubat, Brassaï ou Izis, elle fait parler son Leica en noir et blanc, avec une émotion et une sensibilité rare.  La photo ça conserve, et puis comme elle dit « l’âge, je m’en fous… ».</vt:lpstr>
      <vt:lpstr>Bonne réponse</vt:lpstr>
      <vt:lpstr>Mauvaise réponse </vt:lpstr>
      <vt:lpstr>« Il est revenu à Paris fatigué, mais heureux d’avoir vu que la terre était ronde ». Partagé entre l’agence Gamma qu’il créa et l’agence Magnum, entre la photographie et le cinéma, entre les reportages de guerre en Algérie puis au Vietnam, son immense travail n’a pas de limite de genre. Des parties de campagne au portrait présidentiel, sans oublier son témoignage des départs sur la route nationale 7, il a le coup d’œil et le déclencheur rapide. Il fait partie de ces gens qui ont baroudés partout dans le monde, mais qui sont restés discrets, emprunts d’humilité et dont le travail mérite d’être vu et revu…</vt:lpstr>
      <vt:lpstr>Bonne réponse</vt:lpstr>
      <vt:lpstr>Mauvaise réponse</vt:lpstr>
      <vt:lpstr>Lorsque John Maloof achète en 2007, lors d’une vente aux enchères, un lot de quelques 30.000 négatifs et de pellicules à développer, il ne se doute pas du véritable trésor qu’il vient de sortir de l’oubli. Jeune agent immobilier, il est alors à la recherche de photos d’un quartier de Chicago pour illustrer le livre qu’il prépare.  Lorsqu’il crée un lien entre son blog et une galerie qu’il a mis en ligne sur Flickr pour exposer ces fameuses photos, les commentaires nombreux et flatteurs lui font comprendre qu’il a mis la main sur une œuvre qu’il se doit de faire connaître. Le succès et la reconnaissance de Vivian Maier ne tardent pas, et la sortie en 2011 du livre « Vivian Maier Street Photographer » rencontre un succès immédiat partout à travers le monde.</vt:lpstr>
      <vt:lpstr>Bonne réponse</vt:lpstr>
      <vt:lpstr>Mauvaise réponse</vt:lpstr>
      <vt:lpstr>Seul fils d’une famille de 8 enfants, et ayant grandi dans une modeste ferme au fin fond du Brésil, rien ne le prédestinait à devenir un jour, l’un des ambassadeurs les plus emblématiques de l’UNICEF et de l’UNESCO. Sensible aux difficultés de toutes sortes auxquelles sont confrontés les hommes et la nature, il a au fil des années constitué un véritable témoignage sur l’humanité et la beauté de la planète. Toutes ces images ne laissent pas indifférents, de « La main de l’homme » à « Exodes » ou de « Genesis » au « Sel de la terre », son œuvre est unique et fait l’objet d’expositions permanentes à travers le monde. Actuellement en Amazonie, Sebastiao Salagado prépare son prochain livre pour sensibiliser l’opinion sur la déforestation et ses conséquences dramatiques pour les générations futures.</vt:lpstr>
      <vt:lpstr>Bonne réponse</vt:lpstr>
      <vt:lpstr>Mauvaise réponse</vt:lpstr>
      <vt:lpstr> Encore adepte du noir et blanc, Jeanloup Sieff a pendant plus de quarante ans partagé son talent entre paysages, portraits et photos de mode. Pratiquant régulièrement la chambre noire, il a donné à son travail sa signature, jouant principalement sur les contrastes entre ombre et lumière. Féminité et élégance caractérise son travail de portraits et de mode, avec une mise en valeur des courbes et des reliefs. Ces photos de paysage, modèles du genre, sont servies par une prise de vue toujours au très grand angle, faisant ressortir perspective et atmosphère de la scène.</vt:lpstr>
      <vt:lpstr>Bonne réponse</vt:lpstr>
      <vt:lpstr>Mauvaise réponse</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Quizz de l’été 2017</dc:title>
  <dc:creator>Vincent BASSO-BERT</dc:creator>
  <cp:lastModifiedBy>Vincent BASSO-BERT</cp:lastModifiedBy>
  <cp:revision>59</cp:revision>
  <dcterms:created xsi:type="dcterms:W3CDTF">2017-08-02T19:02:38Z</dcterms:created>
  <dcterms:modified xsi:type="dcterms:W3CDTF">2019-02-17T00:30:37Z</dcterms:modified>
</cp:coreProperties>
</file>