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5" r:id="rId1"/>
  </p:sldMasterIdLst>
  <p:sldIdLst>
    <p:sldId id="256" r:id="rId2"/>
    <p:sldId id="257" r:id="rId3"/>
    <p:sldId id="259" r:id="rId4"/>
    <p:sldId id="261" r:id="rId5"/>
    <p:sldId id="260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94" d="100"/>
          <a:sy n="194" d="100"/>
        </p:scale>
        <p:origin x="-2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24/11/19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24/11/19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24/11/19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24/11/19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24/11/19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24/11/19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24/11/19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24/11/19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24/11/19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24/11/19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24/11/19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24/11/19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4" Type="http://schemas.openxmlformats.org/officeDocument/2006/relationships/image" Target="../media/image22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4" Type="http://schemas.openxmlformats.org/officeDocument/2006/relationships/image" Target="../media/image25.jpeg"/><Relationship Id="rId5" Type="http://schemas.openxmlformats.org/officeDocument/2006/relationships/image" Target="../media/image26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4" Type="http://schemas.openxmlformats.org/officeDocument/2006/relationships/image" Target="../media/image29.jpeg"/><Relationship Id="rId5" Type="http://schemas.openxmlformats.org/officeDocument/2006/relationships/image" Target="../media/image30.jpeg"/><Relationship Id="rId6" Type="http://schemas.openxmlformats.org/officeDocument/2006/relationships/image" Target="../media/image31.jpeg"/><Relationship Id="rId7" Type="http://schemas.openxmlformats.org/officeDocument/2006/relationships/image" Target="../media/image32.jpe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34.jpe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4" Type="http://schemas.openxmlformats.org/officeDocument/2006/relationships/image" Target="../media/image37.jpeg"/><Relationship Id="rId5" Type="http://schemas.openxmlformats.org/officeDocument/2006/relationships/image" Target="../media/image38.jpeg"/><Relationship Id="rId6" Type="http://schemas.openxmlformats.org/officeDocument/2006/relationships/image" Target="../media/image39.jpeg"/><Relationship Id="rId7" Type="http://schemas.openxmlformats.org/officeDocument/2006/relationships/image" Target="../media/image40.jpeg"/><Relationship Id="rId8" Type="http://schemas.openxmlformats.org/officeDocument/2006/relationships/image" Target="../media/image41.jpeg"/><Relationship Id="rId9" Type="http://schemas.openxmlformats.org/officeDocument/2006/relationships/image" Target="../media/image42.jpe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4" Type="http://schemas.openxmlformats.org/officeDocument/2006/relationships/image" Target="../media/image45.jpeg"/><Relationship Id="rId5" Type="http://schemas.openxmlformats.org/officeDocument/2006/relationships/image" Target="../media/image46.jpeg"/><Relationship Id="rId6" Type="http://schemas.openxmlformats.org/officeDocument/2006/relationships/image" Target="../media/image47.jpe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4" Type="http://schemas.openxmlformats.org/officeDocument/2006/relationships/image" Target="../media/image50.jpeg"/><Relationship Id="rId5" Type="http://schemas.openxmlformats.org/officeDocument/2006/relationships/image" Target="../media/image51.jpeg"/><Relationship Id="rId6" Type="http://schemas.openxmlformats.org/officeDocument/2006/relationships/image" Target="../media/image52.jpeg"/><Relationship Id="rId7" Type="http://schemas.openxmlformats.org/officeDocument/2006/relationships/image" Target="../media/image53.jpeg"/><Relationship Id="rId8" Type="http://schemas.openxmlformats.org/officeDocument/2006/relationships/image" Target="../media/image54.jpeg"/><Relationship Id="rId9" Type="http://schemas.openxmlformats.org/officeDocument/2006/relationships/image" Target="../media/image55.jpeg"/><Relationship Id="rId10" Type="http://schemas.openxmlformats.org/officeDocument/2006/relationships/image" Target="../media/image56.jpeg"/><Relationship Id="rId11" Type="http://schemas.openxmlformats.org/officeDocument/2006/relationships/image" Target="../media/image57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image" Target="../media/image7.jpeg"/><Relationship Id="rId7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11.jpeg"/><Relationship Id="rId5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jpeg"/><Relationship Id="rId3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4" Type="http://schemas.openxmlformats.org/officeDocument/2006/relationships/image" Target="../media/image17.jpeg"/><Relationship Id="rId5" Type="http://schemas.openxmlformats.org/officeDocument/2006/relationships/image" Target="../media/image18.jpeg"/><Relationship Id="rId6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09569" y="1263424"/>
            <a:ext cx="5724862" cy="2958898"/>
          </a:xfrm>
        </p:spPr>
        <p:txBody>
          <a:bodyPr>
            <a:noAutofit/>
          </a:bodyPr>
          <a:lstStyle/>
          <a:p>
            <a:r>
              <a:rPr lang="fr-FR" sz="7200" b="1" i="1" dirty="0" smtClean="0"/>
              <a:t>Le matériel d’éclairage studio</a:t>
            </a:r>
            <a:endParaRPr lang="fr-FR" sz="7200" b="1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14882" y="4916223"/>
            <a:ext cx="4009918" cy="942658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fr-FR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Une offre parfois un peu déroutante</a:t>
            </a:r>
            <a:r>
              <a:rPr lang="mr-IN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…</a:t>
            </a:r>
            <a:endParaRPr lang="fr-FR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754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500" b="1" i="1" dirty="0" smtClean="0"/>
              <a:t>Les torches monobloc</a:t>
            </a:r>
            <a:endParaRPr lang="fr-FR" sz="4500" b="1" i="1" dirty="0"/>
          </a:p>
        </p:txBody>
      </p:sp>
      <p:sp>
        <p:nvSpPr>
          <p:cNvPr id="5" name="ZoneTexte 4"/>
          <p:cNvSpPr txBox="1"/>
          <p:nvPr/>
        </p:nvSpPr>
        <p:spPr>
          <a:xfrm>
            <a:off x="615383" y="1600200"/>
            <a:ext cx="797379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fr-FR" sz="2400" dirty="0" smtClean="0"/>
              <a:t>Les plus utilisées aux niveaux amateurs et semi-professionnel</a:t>
            </a:r>
          </a:p>
          <a:p>
            <a:pPr marL="342900" indent="-342900">
              <a:buFont typeface="Wingdings" charset="2"/>
              <a:buChar char="Ø"/>
            </a:pPr>
            <a:r>
              <a:rPr lang="fr-FR" sz="2400" dirty="0" smtClean="0"/>
              <a:t>Plus lourdes et plus encombrantes que les flashs cobra</a:t>
            </a:r>
          </a:p>
          <a:p>
            <a:pPr marL="342900" indent="-342900">
              <a:buFont typeface="Wingdings" charset="2"/>
              <a:buChar char="Ø"/>
            </a:pPr>
            <a:r>
              <a:rPr lang="fr-FR" sz="2400" dirty="0" smtClean="0"/>
              <a:t>Fonctionnement sur secteur</a:t>
            </a:r>
          </a:p>
          <a:p>
            <a:pPr marL="342900" indent="-342900">
              <a:buFont typeface="Wingdings" charset="2"/>
              <a:buChar char="Ø"/>
            </a:pPr>
            <a:r>
              <a:rPr lang="fr-FR" sz="2400" dirty="0" smtClean="0"/>
              <a:t>Autonomie illimitée</a:t>
            </a:r>
          </a:p>
          <a:p>
            <a:pPr marL="342900" indent="-342900">
              <a:buFont typeface="Wingdings" charset="2"/>
              <a:buChar char="Ø"/>
            </a:pPr>
            <a:r>
              <a:rPr lang="fr-FR" sz="2400" dirty="0" smtClean="0"/>
              <a:t>Puissance supérieure aux cobras</a:t>
            </a:r>
          </a:p>
          <a:p>
            <a:pPr marL="342900" indent="-342900">
              <a:buFont typeface="Wingdings" charset="2"/>
              <a:buChar char="Ø"/>
            </a:pPr>
            <a:r>
              <a:rPr lang="fr-FR" sz="2400" dirty="0" smtClean="0"/>
              <a:t>Puissance réglable sur 5 à 7 IL par 1/10</a:t>
            </a:r>
            <a:r>
              <a:rPr lang="fr-FR" sz="2400" baseline="30000" dirty="0" smtClean="0"/>
              <a:t>ème</a:t>
            </a:r>
            <a:r>
              <a:rPr lang="fr-FR" sz="2400" dirty="0" smtClean="0"/>
              <a:t> d’IL</a:t>
            </a:r>
          </a:p>
          <a:p>
            <a:pPr marL="342900" indent="-342900">
              <a:buFont typeface="Wingdings" charset="2"/>
              <a:buChar char="Ø"/>
            </a:pPr>
            <a:r>
              <a:rPr lang="fr-FR" sz="2400" dirty="0" smtClean="0"/>
              <a:t>Lampe pilote tungstène</a:t>
            </a:r>
          </a:p>
          <a:p>
            <a:pPr marL="342900" indent="-342900">
              <a:buFont typeface="Wingdings" charset="2"/>
              <a:buChar char="Ø"/>
            </a:pPr>
            <a:r>
              <a:rPr lang="fr-FR" sz="2400" dirty="0" smtClean="0"/>
              <a:t>Faible temps de recyclage (mode rafale possible sur dernières générations)</a:t>
            </a:r>
          </a:p>
          <a:p>
            <a:pPr marL="342900" indent="-342900">
              <a:buFont typeface="Wingdings" charset="2"/>
              <a:buChar char="Ø"/>
            </a:pPr>
            <a:r>
              <a:rPr lang="fr-FR" sz="2400" dirty="0" smtClean="0"/>
              <a:t>Mode esclave (via cellule photosensible) possible</a:t>
            </a:r>
          </a:p>
          <a:p>
            <a:pPr marL="342900" indent="-342900">
              <a:buFont typeface="Wingdings" charset="2"/>
              <a:buChar char="Ø"/>
            </a:pPr>
            <a:r>
              <a:rPr lang="fr-FR" sz="2400" dirty="0" smtClean="0"/>
              <a:t>Robustesse</a:t>
            </a:r>
          </a:p>
          <a:p>
            <a:pPr marL="342900" indent="-342900">
              <a:buFont typeface="Wingdings" charset="2"/>
              <a:buChar char="Ø"/>
            </a:pPr>
            <a:r>
              <a:rPr lang="fr-FR" sz="2400" dirty="0" smtClean="0"/>
              <a:t>Offre d’accessoires très diversifiée</a:t>
            </a:r>
            <a:endParaRPr lang="fr-FR" sz="2400" dirty="0"/>
          </a:p>
        </p:txBody>
      </p:sp>
      <p:pic>
        <p:nvPicPr>
          <p:cNvPr id="6" name="Image 5" descr="t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8431" y="306637"/>
            <a:ext cx="1619984" cy="1218636"/>
          </a:xfrm>
          <a:prstGeom prst="rect">
            <a:avLst/>
          </a:prstGeom>
        </p:spPr>
      </p:pic>
      <p:pic>
        <p:nvPicPr>
          <p:cNvPr id="7" name="Image 6" descr="t3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83" y="306637"/>
            <a:ext cx="1218636" cy="1218636"/>
          </a:xfrm>
          <a:prstGeom prst="rect">
            <a:avLst/>
          </a:prstGeom>
        </p:spPr>
      </p:pic>
      <p:pic>
        <p:nvPicPr>
          <p:cNvPr id="8" name="Image 7" descr="t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610" y="2893435"/>
            <a:ext cx="1656837" cy="1656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681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399" y="242211"/>
            <a:ext cx="8229600" cy="975389"/>
          </a:xfrm>
        </p:spPr>
        <p:txBody>
          <a:bodyPr>
            <a:normAutofit fontScale="90000"/>
          </a:bodyPr>
          <a:lstStyle/>
          <a:p>
            <a:r>
              <a:rPr lang="fr-FR" sz="4500" b="1" i="1" dirty="0" smtClean="0"/>
              <a:t>Les torches avec générateurs de sol</a:t>
            </a:r>
            <a:endParaRPr lang="fr-FR" sz="4500" b="1" i="1" dirty="0"/>
          </a:p>
        </p:txBody>
      </p:sp>
      <p:sp>
        <p:nvSpPr>
          <p:cNvPr id="3" name="ZoneTexte 2"/>
          <p:cNvSpPr txBox="1"/>
          <p:nvPr/>
        </p:nvSpPr>
        <p:spPr>
          <a:xfrm>
            <a:off x="509573" y="1394347"/>
            <a:ext cx="817125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v"/>
            </a:pPr>
            <a:r>
              <a:rPr lang="fr-FR" sz="2400" dirty="0" smtClean="0"/>
              <a:t>Usage professionnel</a:t>
            </a:r>
          </a:p>
          <a:p>
            <a:endParaRPr lang="fr-FR" sz="2400" dirty="0" smtClean="0"/>
          </a:p>
          <a:p>
            <a:pPr marL="342900" indent="-342900">
              <a:buFont typeface="Wingdings" charset="2"/>
              <a:buChar char="v"/>
            </a:pPr>
            <a:r>
              <a:rPr lang="fr-FR" sz="2400" dirty="0" smtClean="0"/>
              <a:t>2 éléments: le générateur de sol + tête de flash</a:t>
            </a:r>
          </a:p>
          <a:p>
            <a:pPr marL="342900" indent="-342900">
              <a:buFont typeface="Wingdings" charset="2"/>
              <a:buChar char="v"/>
            </a:pPr>
            <a:endParaRPr lang="fr-FR" sz="2400" dirty="0" smtClean="0"/>
          </a:p>
          <a:p>
            <a:pPr marL="342900" indent="-342900">
              <a:buFont typeface="Wingdings" charset="2"/>
              <a:buChar char="v"/>
            </a:pPr>
            <a:r>
              <a:rPr lang="fr-FR" sz="2400" dirty="0" smtClean="0"/>
              <a:t>Générateur sur secteur et torches sur générateur</a:t>
            </a:r>
          </a:p>
          <a:p>
            <a:pPr marL="342900" indent="-342900">
              <a:buFont typeface="Wingdings" charset="2"/>
              <a:buChar char="v"/>
            </a:pPr>
            <a:endParaRPr lang="fr-FR" sz="2400" dirty="0" smtClean="0"/>
          </a:p>
          <a:p>
            <a:pPr marL="342900" indent="-342900">
              <a:buFont typeface="Wingdings" charset="2"/>
              <a:buChar char="v"/>
            </a:pPr>
            <a:r>
              <a:rPr lang="fr-FR" sz="2400" dirty="0" smtClean="0"/>
              <a:t>Encombrants, lourds, coûteux</a:t>
            </a:r>
          </a:p>
          <a:p>
            <a:pPr marL="342900" indent="-342900">
              <a:buFont typeface="Wingdings" charset="2"/>
              <a:buChar char="v"/>
            </a:pPr>
            <a:endParaRPr lang="fr-FR" sz="2400" dirty="0" smtClean="0"/>
          </a:p>
          <a:p>
            <a:pPr marL="342900" indent="-342900">
              <a:buFont typeface="Wingdings" charset="2"/>
              <a:buChar char="v"/>
            </a:pPr>
            <a:r>
              <a:rPr lang="fr-FR" sz="2400" dirty="0" smtClean="0"/>
              <a:t>Très solides, grande puissance (jusqu’à 11 IL)</a:t>
            </a:r>
          </a:p>
          <a:p>
            <a:pPr marL="342900" indent="-342900">
              <a:buFont typeface="Wingdings" charset="2"/>
              <a:buChar char="v"/>
            </a:pPr>
            <a:endParaRPr lang="fr-FR" sz="2400" dirty="0" smtClean="0"/>
          </a:p>
          <a:p>
            <a:pPr marL="342900" indent="-342900">
              <a:buFont typeface="Wingdings" charset="2"/>
              <a:buChar char="v"/>
            </a:pPr>
            <a:r>
              <a:rPr lang="fr-FR" sz="2400" dirty="0" smtClean="0"/>
              <a:t>Réglages sur le générateur</a:t>
            </a:r>
          </a:p>
          <a:p>
            <a:pPr marL="342900" indent="-342900">
              <a:buFont typeface="Wingdings" charset="2"/>
              <a:buChar char="v"/>
            </a:pPr>
            <a:endParaRPr lang="fr-FR" sz="2400" dirty="0" smtClean="0"/>
          </a:p>
          <a:p>
            <a:pPr marL="342900" indent="-342900">
              <a:buFont typeface="Wingdings" charset="2"/>
              <a:buChar char="v"/>
            </a:pPr>
            <a:r>
              <a:rPr lang="fr-FR" sz="2400" dirty="0" smtClean="0"/>
              <a:t>Jusqu'à 4 torches par générateur</a:t>
            </a:r>
          </a:p>
        </p:txBody>
      </p:sp>
      <p:pic>
        <p:nvPicPr>
          <p:cNvPr id="4" name="Image 3" descr="g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512" y="5433376"/>
            <a:ext cx="1854977" cy="1234300"/>
          </a:xfrm>
          <a:prstGeom prst="rect">
            <a:avLst/>
          </a:prstGeom>
        </p:spPr>
      </p:pic>
      <p:pic>
        <p:nvPicPr>
          <p:cNvPr id="5" name="Image 4" descr="g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3380" y="1217600"/>
            <a:ext cx="1185543" cy="929209"/>
          </a:xfrm>
          <a:prstGeom prst="rect">
            <a:avLst/>
          </a:prstGeom>
        </p:spPr>
      </p:pic>
      <p:pic>
        <p:nvPicPr>
          <p:cNvPr id="6" name="Image 5" descr="g3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489" y="1217600"/>
            <a:ext cx="1749975" cy="2003788"/>
          </a:xfrm>
          <a:prstGeom prst="rect">
            <a:avLst/>
          </a:prstGeom>
        </p:spPr>
      </p:pic>
      <p:pic>
        <p:nvPicPr>
          <p:cNvPr id="7" name="Image 6" descr="g4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488" y="3443959"/>
            <a:ext cx="1749975" cy="174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507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b="1" i="1" dirty="0" smtClean="0"/>
              <a:t>Modeleurs de lumière et accessoires de prise de vue</a:t>
            </a:r>
            <a:endParaRPr lang="fr-FR" sz="3600" b="1" i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8280" y="1708567"/>
            <a:ext cx="4040188" cy="773981"/>
          </a:xfrm>
        </p:spPr>
        <p:txBody>
          <a:bodyPr>
            <a:noAutofit/>
          </a:bodyPr>
          <a:lstStyle/>
          <a:p>
            <a:pPr algn="ctr"/>
            <a:r>
              <a:rPr lang="fr-FR" sz="2400" dirty="0" smtClean="0"/>
              <a:t>Modeleurs</a:t>
            </a:r>
            <a:endParaRPr lang="fr-FR" sz="24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651224"/>
            <a:ext cx="4040188" cy="3677871"/>
          </a:xfrm>
        </p:spPr>
        <p:txBody>
          <a:bodyPr/>
          <a:lstStyle/>
          <a:p>
            <a:r>
              <a:rPr lang="fr-FR" dirty="0" smtClean="0"/>
              <a:t>Boîtes à lumière</a:t>
            </a:r>
          </a:p>
          <a:p>
            <a:r>
              <a:rPr lang="fr-FR" dirty="0" smtClean="0"/>
              <a:t>Le bol réflecteur standard</a:t>
            </a:r>
          </a:p>
          <a:p>
            <a:r>
              <a:rPr lang="fr-FR" dirty="0" smtClean="0"/>
              <a:t>Le bol beauté</a:t>
            </a:r>
          </a:p>
          <a:p>
            <a:r>
              <a:rPr lang="fr-FR" dirty="0" smtClean="0"/>
              <a:t>Le </a:t>
            </a:r>
            <a:r>
              <a:rPr lang="fr-FR" dirty="0" err="1" smtClean="0"/>
              <a:t>snoot</a:t>
            </a:r>
            <a:endParaRPr lang="fr-FR" dirty="0" smtClean="0"/>
          </a:p>
          <a:p>
            <a:r>
              <a:rPr lang="fr-FR" dirty="0" smtClean="0"/>
              <a:t>Les parapluies (blanc, diffusant, argent ou doré)</a:t>
            </a:r>
          </a:p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708567"/>
            <a:ext cx="4041775" cy="773981"/>
          </a:xfrm>
        </p:spPr>
        <p:txBody>
          <a:bodyPr>
            <a:noAutofit/>
          </a:bodyPr>
          <a:lstStyle/>
          <a:p>
            <a:pPr algn="ctr"/>
            <a:r>
              <a:rPr lang="fr-FR" sz="2400" dirty="0" smtClean="0"/>
              <a:t>Accessoires</a:t>
            </a:r>
            <a:endParaRPr lang="fr-FR" sz="24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90851" y="2371262"/>
            <a:ext cx="4041775" cy="3951288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Les pieds (droits et girafes)</a:t>
            </a:r>
          </a:p>
          <a:p>
            <a:r>
              <a:rPr lang="fr-FR" dirty="0" smtClean="0"/>
              <a:t>Les déclencheurs (filaire ou radio)</a:t>
            </a:r>
          </a:p>
          <a:p>
            <a:r>
              <a:rPr lang="fr-FR" dirty="0"/>
              <a:t>P</a:t>
            </a:r>
            <a:r>
              <a:rPr lang="fr-FR" dirty="0" smtClean="0"/>
              <a:t>anneaux blancs ou noirs (réflecteurs ou stoppeurs)</a:t>
            </a:r>
          </a:p>
          <a:p>
            <a:r>
              <a:rPr lang="fr-FR" dirty="0" smtClean="0"/>
              <a:t>Diffuseurs</a:t>
            </a:r>
          </a:p>
          <a:p>
            <a:r>
              <a:rPr lang="fr-FR" dirty="0" smtClean="0"/>
              <a:t>Gélatines</a:t>
            </a:r>
          </a:p>
          <a:p>
            <a:r>
              <a:rPr lang="fr-FR" dirty="0" smtClean="0"/>
              <a:t>Stores, persiennes (ombres projetées)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7556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288034"/>
            <a:ext cx="8229600" cy="1047398"/>
          </a:xfrm>
        </p:spPr>
        <p:txBody>
          <a:bodyPr>
            <a:normAutofit/>
          </a:bodyPr>
          <a:lstStyle/>
          <a:p>
            <a:r>
              <a:rPr lang="fr-FR" sz="4500" b="1" i="1" dirty="0" smtClean="0"/>
              <a:t>Les bols réflecteurs</a:t>
            </a:r>
            <a:endParaRPr lang="fr-FR" sz="4500" b="1" i="1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457200" y="1335432"/>
            <a:ext cx="4040188" cy="634985"/>
          </a:xfrm>
        </p:spPr>
        <p:txBody>
          <a:bodyPr/>
          <a:lstStyle/>
          <a:p>
            <a:pPr algn="ctr"/>
            <a:r>
              <a:rPr lang="fr-FR" dirty="0" smtClean="0"/>
              <a:t>Le bol standard</a:t>
            </a:r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half" idx="2"/>
          </p:nvPr>
        </p:nvSpPr>
        <p:spPr>
          <a:xfrm>
            <a:off x="457200" y="1335432"/>
            <a:ext cx="4040188" cy="4425255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fr-FR" sz="1800" dirty="0" smtClean="0"/>
              <a:t>Diamètre et formes diverses</a:t>
            </a:r>
          </a:p>
          <a:p>
            <a:r>
              <a:rPr lang="fr-FR" sz="1800" dirty="0" smtClean="0"/>
              <a:t>Revêtement argenté ou blanc</a:t>
            </a:r>
          </a:p>
          <a:p>
            <a:r>
              <a:rPr lang="fr-FR" sz="1800" dirty="0" smtClean="0"/>
              <a:t>Lumière dure et contrastée</a:t>
            </a:r>
          </a:p>
          <a:p>
            <a:r>
              <a:rPr lang="fr-FR" sz="1800" dirty="0" smtClean="0"/>
              <a:t>Forts contrejours</a:t>
            </a:r>
          </a:p>
          <a:p>
            <a:endParaRPr lang="fr-FR" sz="1800" dirty="0" smtClean="0"/>
          </a:p>
          <a:p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3"/>
          </p:nvPr>
        </p:nvSpPr>
        <p:spPr>
          <a:xfrm>
            <a:off x="4645025" y="1335432"/>
            <a:ext cx="4041775" cy="634985"/>
          </a:xfrm>
        </p:spPr>
        <p:txBody>
          <a:bodyPr/>
          <a:lstStyle/>
          <a:p>
            <a:pPr algn="ctr"/>
            <a:r>
              <a:rPr lang="fr-FR" dirty="0" smtClean="0"/>
              <a:t>Le bol beauté</a:t>
            </a:r>
            <a:endParaRPr lang="fr-FR" dirty="0"/>
          </a:p>
        </p:txBody>
      </p:sp>
      <p:pic>
        <p:nvPicPr>
          <p:cNvPr id="13" name="Image 12" descr="bol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882" y="4143767"/>
            <a:ext cx="1098654" cy="1098654"/>
          </a:xfrm>
          <a:prstGeom prst="rect">
            <a:avLst/>
          </a:prstGeom>
        </p:spPr>
      </p:pic>
      <p:pic>
        <p:nvPicPr>
          <p:cNvPr id="14" name="Image 13" descr="bol3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35" y="5034055"/>
            <a:ext cx="1098654" cy="1098654"/>
          </a:xfrm>
          <a:prstGeom prst="rect">
            <a:avLst/>
          </a:prstGeom>
        </p:spPr>
      </p:pic>
      <p:pic>
        <p:nvPicPr>
          <p:cNvPr id="17" name="Espace réservé du contenu 16" descr="bol1.jpe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9" b="1119"/>
          <a:stretch>
            <a:fillRect/>
          </a:stretch>
        </p:blipFill>
        <p:spPr>
          <a:xfrm>
            <a:off x="2873095" y="4955500"/>
            <a:ext cx="1123814" cy="1098654"/>
          </a:xfrm>
        </p:spPr>
      </p:pic>
      <p:sp>
        <p:nvSpPr>
          <p:cNvPr id="18" name="ZoneTexte 17"/>
          <p:cNvSpPr txBox="1"/>
          <p:nvPr/>
        </p:nvSpPr>
        <p:spPr>
          <a:xfrm>
            <a:off x="4595733" y="2182030"/>
            <a:ext cx="409106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dirty="0" smtClean="0"/>
              <a:t>Préféré pour les portraits (beauté)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Diamètre supérieur au bol standard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Petit réflecteur positionné devant le tube flash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Lumière non directe, diffuse, douce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Réfléchie sur toute la surface du bol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Forte </a:t>
            </a:r>
            <a:r>
              <a:rPr lang="fr-FR" dirty="0" err="1" smtClean="0"/>
              <a:t>acutance</a:t>
            </a:r>
            <a:r>
              <a:rPr lang="fr-FR" dirty="0" smtClean="0"/>
              <a:t>, textures marquées (peau, cils,</a:t>
            </a:r>
            <a:r>
              <a:rPr lang="mr-IN" dirty="0" smtClean="0"/>
              <a:t>…</a:t>
            </a:r>
            <a:r>
              <a:rPr lang="fr-FR" dirty="0" smtClean="0"/>
              <a:t>)</a:t>
            </a:r>
          </a:p>
          <a:p>
            <a:pPr marL="285750" indent="-285750">
              <a:buFont typeface="Arial"/>
              <a:buChar char="•"/>
            </a:pPr>
            <a:endParaRPr lang="fr-FR" dirty="0" smtClean="0"/>
          </a:p>
          <a:p>
            <a:pPr marL="285750" indent="-285750">
              <a:buFont typeface="Arial"/>
              <a:buChar char="•"/>
            </a:pPr>
            <a:endParaRPr lang="fr-FR" dirty="0" smtClean="0"/>
          </a:p>
          <a:p>
            <a:pPr marL="285750" indent="-285750">
              <a:buFont typeface="Arial"/>
              <a:buChar char="•"/>
            </a:pPr>
            <a:endParaRPr lang="fr-FR" dirty="0" smtClean="0"/>
          </a:p>
          <a:p>
            <a:pPr marL="285750" indent="-285750">
              <a:buFont typeface="Arial"/>
              <a:buChar char="•"/>
            </a:pPr>
            <a:endParaRPr lang="fr-FR" dirty="0" smtClean="0"/>
          </a:p>
          <a:p>
            <a:pPr marL="285750" indent="-285750">
              <a:buFont typeface="Arial"/>
              <a:buChar char="•"/>
            </a:pPr>
            <a:endParaRPr lang="fr-FR" dirty="0"/>
          </a:p>
        </p:txBody>
      </p:sp>
      <p:pic>
        <p:nvPicPr>
          <p:cNvPr id="19" name="Image 18" descr="bb1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353" y="4278324"/>
            <a:ext cx="1516448" cy="1142346"/>
          </a:xfrm>
          <a:prstGeom prst="rect">
            <a:avLst/>
          </a:prstGeom>
        </p:spPr>
      </p:pic>
      <p:pic>
        <p:nvPicPr>
          <p:cNvPr id="20" name="Image 19" descr="bb2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493" y="5582437"/>
            <a:ext cx="1034511" cy="1100543"/>
          </a:xfrm>
          <a:prstGeom prst="rect">
            <a:avLst/>
          </a:prstGeom>
        </p:spPr>
      </p:pic>
      <p:pic>
        <p:nvPicPr>
          <p:cNvPr id="21" name="Image 20" descr="BB4.jpe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654" y="4783265"/>
            <a:ext cx="1602122" cy="1602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867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23614"/>
            <a:ext cx="3948679" cy="1162050"/>
          </a:xfrm>
        </p:spPr>
        <p:txBody>
          <a:bodyPr>
            <a:noAutofit/>
          </a:bodyPr>
          <a:lstStyle/>
          <a:p>
            <a:pPr algn="ctr"/>
            <a:r>
              <a:rPr lang="fr-FR" sz="4500" i="1" dirty="0" smtClean="0"/>
              <a:t>Les boîtes à lumière</a:t>
            </a:r>
            <a:endParaRPr lang="fr-FR" sz="4500" i="1" dirty="0"/>
          </a:p>
        </p:txBody>
      </p:sp>
      <p:pic>
        <p:nvPicPr>
          <p:cNvPr id="9" name="Espace réservé du contenu 8" descr="lum1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3" r="6333"/>
          <a:stretch>
            <a:fillRect/>
          </a:stretch>
        </p:blipFill>
        <p:spPr>
          <a:xfrm>
            <a:off x="3575050" y="3728092"/>
            <a:ext cx="2094328" cy="2398071"/>
          </a:xfrm>
        </p:spPr>
      </p:pic>
      <p:sp>
        <p:nvSpPr>
          <p:cNvPr id="8" name="Espace réservé du texte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Wingdings" charset="2"/>
              <a:buChar char="Ø"/>
            </a:pPr>
            <a:r>
              <a:rPr lang="fr-FR" dirty="0" smtClean="0"/>
              <a:t>Multitude de tailles et de formes</a:t>
            </a:r>
          </a:p>
          <a:p>
            <a:pPr marL="285750" indent="-285750">
              <a:buFont typeface="Wingdings" charset="2"/>
              <a:buChar char="Ø"/>
            </a:pPr>
            <a:r>
              <a:rPr lang="fr-FR" dirty="0" smtClean="0"/>
              <a:t>Faites de baleines et de toiles réfléchissantes qui concentrent la lumière du flash</a:t>
            </a:r>
          </a:p>
          <a:p>
            <a:pPr marL="285750" indent="-285750">
              <a:buFont typeface="Wingdings" charset="2"/>
              <a:buChar char="Ø"/>
            </a:pPr>
            <a:r>
              <a:rPr lang="fr-FR" dirty="0" smtClean="0"/>
              <a:t>Diffusion au travers d’une fine toile</a:t>
            </a:r>
          </a:p>
          <a:p>
            <a:pPr marL="285750" indent="-285750">
              <a:buFont typeface="Wingdings" charset="2"/>
              <a:buChar char="Ø"/>
            </a:pPr>
            <a:r>
              <a:rPr lang="fr-FR" dirty="0" smtClean="0"/>
              <a:t>Modeleur de base</a:t>
            </a:r>
          </a:p>
          <a:p>
            <a:pPr marL="285750" indent="-285750">
              <a:buFont typeface="Wingdings" charset="2"/>
              <a:buChar char="Ø"/>
            </a:pPr>
            <a:r>
              <a:rPr lang="fr-FR" dirty="0" smtClean="0"/>
              <a:t>Lumière flatteuse, enveloppante, </a:t>
            </a:r>
            <a:r>
              <a:rPr lang="fr-FR" dirty="0" err="1" smtClean="0"/>
              <a:t>modelante</a:t>
            </a:r>
            <a:endParaRPr lang="fr-FR" dirty="0" smtClean="0"/>
          </a:p>
          <a:p>
            <a:pPr marL="285750" indent="-285750">
              <a:buFont typeface="Wingdings" charset="2"/>
              <a:buChar char="Ø"/>
            </a:pPr>
            <a:r>
              <a:rPr lang="fr-FR" dirty="0" smtClean="0"/>
              <a:t>Portrait, mode, beauté, culinaire, nature morte</a:t>
            </a:r>
          </a:p>
          <a:p>
            <a:endParaRPr lang="fr-FR" dirty="0"/>
          </a:p>
        </p:txBody>
      </p:sp>
      <p:pic>
        <p:nvPicPr>
          <p:cNvPr id="10" name="Image 9" descr="lum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627" y="812840"/>
            <a:ext cx="2094328" cy="2094328"/>
          </a:xfrm>
          <a:prstGeom prst="rect">
            <a:avLst/>
          </a:prstGeom>
        </p:spPr>
      </p:pic>
      <p:pic>
        <p:nvPicPr>
          <p:cNvPr id="11" name="Image 10" descr="lum3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389" y="3728092"/>
            <a:ext cx="2634397" cy="198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370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500" b="1" i="1" dirty="0" smtClean="0"/>
              <a:t>Modeleurs annexes</a:t>
            </a:r>
            <a:endParaRPr lang="fr-FR" sz="4500" b="1" i="1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457200" y="1728843"/>
            <a:ext cx="4040188" cy="446031"/>
          </a:xfrm>
        </p:spPr>
        <p:txBody>
          <a:bodyPr>
            <a:noAutofit/>
          </a:bodyPr>
          <a:lstStyle/>
          <a:p>
            <a:pPr algn="ctr"/>
            <a:r>
              <a:rPr lang="fr-FR" sz="2400" dirty="0" smtClean="0"/>
              <a:t>Le parapluie</a:t>
            </a:r>
            <a:endParaRPr lang="fr-FR" sz="2400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half" idx="2"/>
          </p:nvPr>
        </p:nvSpPr>
        <p:spPr>
          <a:xfrm>
            <a:off x="457200" y="2487569"/>
            <a:ext cx="4040188" cy="363859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charset="2"/>
              <a:buChar char="u"/>
            </a:pPr>
            <a:r>
              <a:rPr lang="fr-FR" dirty="0" smtClean="0"/>
              <a:t>De taille classique ou de très grande taille, jusqu’à 3m.</a:t>
            </a:r>
          </a:p>
          <a:p>
            <a:pPr>
              <a:buFont typeface="Wingdings" charset="2"/>
              <a:buChar char="u"/>
            </a:pPr>
            <a:r>
              <a:rPr lang="fr-FR" dirty="0" smtClean="0"/>
              <a:t>Si blanc, argenté ou doré, le flash « tourne le dos » au sujet = lumière réfléchie</a:t>
            </a:r>
          </a:p>
          <a:p>
            <a:pPr>
              <a:buFont typeface="Wingdings" charset="2"/>
              <a:buChar char="u"/>
            </a:pPr>
            <a:r>
              <a:rPr lang="fr-FR" dirty="0" smtClean="0"/>
              <a:t>Si diffusant, situé entre la source et le sujet</a:t>
            </a:r>
          </a:p>
          <a:p>
            <a:pPr>
              <a:buFont typeface="Wingdings" charset="2"/>
              <a:buChar char="u"/>
            </a:pPr>
            <a:r>
              <a:rPr lang="fr-FR" dirty="0" smtClean="0"/>
              <a:t>Rendu proche de la boîte à lumière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3"/>
          </p:nvPr>
        </p:nvSpPr>
        <p:spPr>
          <a:xfrm>
            <a:off x="4645025" y="1728843"/>
            <a:ext cx="4041775" cy="446032"/>
          </a:xfrm>
        </p:spPr>
        <p:txBody>
          <a:bodyPr>
            <a:noAutofit/>
          </a:bodyPr>
          <a:lstStyle/>
          <a:p>
            <a:pPr algn="ctr"/>
            <a:r>
              <a:rPr lang="fr-FR" sz="2400" dirty="0" smtClean="0"/>
              <a:t>Le </a:t>
            </a:r>
            <a:r>
              <a:rPr lang="fr-FR" sz="2400" dirty="0" err="1" smtClean="0"/>
              <a:t>snoot</a:t>
            </a:r>
            <a:endParaRPr lang="fr-FR" sz="2400" dirty="0"/>
          </a:p>
        </p:txBody>
      </p:sp>
      <p:pic>
        <p:nvPicPr>
          <p:cNvPr id="12" name="Espace réservé du contenu 11" descr="p2.jpeg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9" b="1119"/>
          <a:stretch>
            <a:fillRect/>
          </a:stretch>
        </p:blipFill>
        <p:spPr>
          <a:xfrm>
            <a:off x="127854" y="116834"/>
            <a:ext cx="696320" cy="680731"/>
          </a:xfrm>
        </p:spPr>
      </p:pic>
      <p:pic>
        <p:nvPicPr>
          <p:cNvPr id="13" name="Image 12" descr="pa4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086" y="116834"/>
            <a:ext cx="680731" cy="680731"/>
          </a:xfrm>
          <a:prstGeom prst="rect">
            <a:avLst/>
          </a:prstGeom>
        </p:spPr>
      </p:pic>
      <p:pic>
        <p:nvPicPr>
          <p:cNvPr id="14" name="Image 13" descr="pa6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54" y="1032525"/>
            <a:ext cx="696319" cy="696319"/>
          </a:xfrm>
          <a:prstGeom prst="rect">
            <a:avLst/>
          </a:prstGeom>
        </p:spPr>
      </p:pic>
      <p:pic>
        <p:nvPicPr>
          <p:cNvPr id="15" name="Image 14" descr="pa5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498" y="1032525"/>
            <a:ext cx="696319" cy="696319"/>
          </a:xfrm>
          <a:prstGeom prst="rect">
            <a:avLst/>
          </a:prstGeom>
        </p:spPr>
      </p:pic>
      <p:pic>
        <p:nvPicPr>
          <p:cNvPr id="16" name="Image 15" descr="s3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2984" y="1021212"/>
            <a:ext cx="707632" cy="707632"/>
          </a:xfrm>
          <a:prstGeom prst="rect">
            <a:avLst/>
          </a:prstGeom>
        </p:spPr>
      </p:pic>
      <p:pic>
        <p:nvPicPr>
          <p:cNvPr id="17" name="Image 16" descr="s2.jpe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448" y="116834"/>
            <a:ext cx="680731" cy="680731"/>
          </a:xfrm>
          <a:prstGeom prst="rect">
            <a:avLst/>
          </a:prstGeom>
        </p:spPr>
      </p:pic>
      <p:pic>
        <p:nvPicPr>
          <p:cNvPr id="18" name="Image 17" descr="s1.jpe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448" y="1031668"/>
            <a:ext cx="1166111" cy="697176"/>
          </a:xfrm>
          <a:prstGeom prst="rect">
            <a:avLst/>
          </a:prstGeom>
        </p:spPr>
      </p:pic>
      <p:pic>
        <p:nvPicPr>
          <p:cNvPr id="19" name="Image 18" descr="s6.jpe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3204" y="116834"/>
            <a:ext cx="1211539" cy="680731"/>
          </a:xfrm>
          <a:prstGeom prst="rect">
            <a:avLst/>
          </a:prstGeom>
        </p:spPr>
      </p:pic>
      <p:sp>
        <p:nvSpPr>
          <p:cNvPr id="20" name="ZoneTexte 19"/>
          <p:cNvSpPr txBox="1"/>
          <p:nvPr/>
        </p:nvSpPr>
        <p:spPr>
          <a:xfrm>
            <a:off x="5099822" y="2644679"/>
            <a:ext cx="3829776" cy="396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charset="2"/>
              <a:buChar char="u"/>
            </a:pPr>
            <a:r>
              <a:rPr lang="fr-FR" sz="1900" dirty="0" smtClean="0"/>
              <a:t>De forme conique ou cylindrique</a:t>
            </a:r>
          </a:p>
          <a:p>
            <a:pPr marL="285750" indent="-285750">
              <a:lnSpc>
                <a:spcPct val="130000"/>
              </a:lnSpc>
              <a:buFont typeface="Wingdings" charset="2"/>
              <a:buChar char="u"/>
            </a:pPr>
            <a:r>
              <a:rPr lang="fr-FR" sz="1900" dirty="0" smtClean="0"/>
              <a:t>S’adapte sur la monture baïonnette du flash (</a:t>
            </a:r>
            <a:r>
              <a:rPr lang="fr-FR" sz="1900" dirty="0" err="1" smtClean="0"/>
              <a:t>Bowens</a:t>
            </a:r>
            <a:r>
              <a:rPr lang="fr-FR" sz="1900" dirty="0" smtClean="0"/>
              <a:t>)</a:t>
            </a:r>
          </a:p>
          <a:p>
            <a:pPr marL="285750" indent="-285750">
              <a:lnSpc>
                <a:spcPct val="130000"/>
              </a:lnSpc>
              <a:buFont typeface="Wingdings" charset="2"/>
              <a:buChar char="u"/>
            </a:pPr>
            <a:r>
              <a:rPr lang="fr-FR" sz="1900" dirty="0" smtClean="0"/>
              <a:t>Concentre un faisceau de lumière</a:t>
            </a:r>
          </a:p>
          <a:p>
            <a:pPr marL="285750" indent="-285750">
              <a:lnSpc>
                <a:spcPct val="130000"/>
              </a:lnSpc>
              <a:buFont typeface="Wingdings" charset="2"/>
              <a:buChar char="u"/>
            </a:pPr>
            <a:r>
              <a:rPr lang="fr-FR" sz="1900" dirty="0" smtClean="0"/>
              <a:t>Met en valeur un détail (macro)</a:t>
            </a:r>
          </a:p>
          <a:p>
            <a:pPr marL="285750" indent="-285750">
              <a:lnSpc>
                <a:spcPct val="130000"/>
              </a:lnSpc>
              <a:buFont typeface="Wingdings" charset="2"/>
              <a:buChar char="u"/>
            </a:pPr>
            <a:r>
              <a:rPr lang="fr-FR" sz="1900" dirty="0" smtClean="0"/>
              <a:t>Jamais utilisé comme source principale en portrait</a:t>
            </a:r>
          </a:p>
          <a:p>
            <a:pPr marL="285750" indent="-285750">
              <a:lnSpc>
                <a:spcPct val="130000"/>
              </a:lnSpc>
              <a:buFont typeface="Wingdings" charset="2"/>
              <a:buChar char="u"/>
            </a:pPr>
            <a:r>
              <a:rPr lang="fr-FR" sz="1900" dirty="0" smtClean="0"/>
              <a:t>Création de contrejour</a:t>
            </a:r>
          </a:p>
          <a:p>
            <a:pPr marL="285750" indent="-285750">
              <a:buFont typeface="Wingdings" charset="2"/>
              <a:buChar char="u"/>
            </a:pPr>
            <a:endParaRPr lang="fr-FR" dirty="0" smtClean="0"/>
          </a:p>
          <a:p>
            <a:pPr marL="285750" indent="-285750">
              <a:buFont typeface="Wingdings" charset="2"/>
              <a:buChar char="u"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74509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98194"/>
            <a:ext cx="8229600" cy="1047397"/>
          </a:xfrm>
        </p:spPr>
        <p:txBody>
          <a:bodyPr/>
          <a:lstStyle/>
          <a:p>
            <a:r>
              <a:rPr lang="fr-FR" b="1" i="1" dirty="0" smtClean="0"/>
              <a:t>Accessoires de prise de vue</a:t>
            </a:r>
            <a:endParaRPr lang="fr-FR" b="1" i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15793"/>
            <a:ext cx="4040188" cy="859082"/>
          </a:xfrm>
        </p:spPr>
        <p:txBody>
          <a:bodyPr/>
          <a:lstStyle/>
          <a:p>
            <a:pPr algn="ctr"/>
            <a:r>
              <a:rPr lang="fr-FR" dirty="0" smtClean="0"/>
              <a:t>Les pieds photo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315793"/>
            <a:ext cx="4041775" cy="859082"/>
          </a:xfrm>
        </p:spPr>
        <p:txBody>
          <a:bodyPr/>
          <a:lstStyle/>
          <a:p>
            <a:pPr algn="ctr"/>
            <a:r>
              <a:rPr lang="fr-FR" dirty="0" smtClean="0"/>
              <a:t>Les déclencheurs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fr-FR" sz="1700" dirty="0" smtClean="0"/>
              <a:t>Synchronise torches et appareil</a:t>
            </a:r>
          </a:p>
          <a:p>
            <a:pPr>
              <a:lnSpc>
                <a:spcPct val="130000"/>
              </a:lnSpc>
            </a:pPr>
            <a:r>
              <a:rPr lang="fr-FR" sz="1700" i="1" u="sng" dirty="0" smtClean="0"/>
              <a:t>Filaire</a:t>
            </a:r>
            <a:r>
              <a:rPr lang="fr-FR" sz="1700" dirty="0" smtClean="0"/>
              <a:t>: sans batterie, gênant lors de déplacement, fragile</a:t>
            </a:r>
          </a:p>
          <a:p>
            <a:pPr>
              <a:lnSpc>
                <a:spcPct val="130000"/>
              </a:lnSpc>
            </a:pPr>
            <a:endParaRPr lang="fr-FR" sz="1700" dirty="0"/>
          </a:p>
          <a:p>
            <a:pPr>
              <a:lnSpc>
                <a:spcPct val="130000"/>
              </a:lnSpc>
            </a:pPr>
            <a:endParaRPr lang="fr-FR" sz="1700" dirty="0" smtClean="0"/>
          </a:p>
          <a:p>
            <a:pPr>
              <a:lnSpc>
                <a:spcPct val="130000"/>
              </a:lnSpc>
            </a:pPr>
            <a:r>
              <a:rPr lang="fr-FR" sz="1700" i="1" u="sng" dirty="0" smtClean="0"/>
              <a:t>Radio</a:t>
            </a:r>
            <a:r>
              <a:rPr lang="fr-FR" sz="1700" dirty="0" smtClean="0"/>
              <a:t>: option la plus utilisée, 2 boîtiers</a:t>
            </a:r>
          </a:p>
          <a:p>
            <a:pPr lvl="1">
              <a:lnSpc>
                <a:spcPct val="130000"/>
              </a:lnSpc>
            </a:pPr>
            <a:r>
              <a:rPr lang="fr-FR" sz="1400" dirty="0" smtClean="0"/>
              <a:t>l’émetteur ou transmetteur monté sur la griffe flash. Réglage possible de la puissance du flash</a:t>
            </a:r>
          </a:p>
          <a:p>
            <a:pPr lvl="1">
              <a:lnSpc>
                <a:spcPct val="130000"/>
              </a:lnSpc>
            </a:pPr>
            <a:r>
              <a:rPr lang="fr-FR" sz="1400" dirty="0" smtClean="0"/>
              <a:t>Le récepteur branché sur le flash</a:t>
            </a:r>
          </a:p>
          <a:p>
            <a:pPr lvl="1">
              <a:lnSpc>
                <a:spcPct val="130000"/>
              </a:lnSpc>
            </a:pPr>
            <a:endParaRPr lang="fr-FR" sz="1300" dirty="0" smtClean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57200" y="1944231"/>
            <a:ext cx="4040188" cy="4772843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Matériel lourd (flash, boîte à lumière)</a:t>
            </a:r>
          </a:p>
          <a:p>
            <a:r>
              <a:rPr lang="fr-FR" dirty="0" smtClean="0"/>
              <a:t>Pied stable et robuste</a:t>
            </a:r>
          </a:p>
          <a:p>
            <a:r>
              <a:rPr lang="fr-FR" dirty="0" smtClean="0"/>
              <a:t>Sur roulettes de préférence</a:t>
            </a:r>
          </a:p>
          <a:p>
            <a:r>
              <a:rPr lang="fr-FR" i="1" u="sng" dirty="0" smtClean="0"/>
              <a:t>Pied droit</a:t>
            </a:r>
            <a:r>
              <a:rPr lang="fr-FR" dirty="0" smtClean="0"/>
              <a:t>: standards et bon marché, mais impossibilité d’éclairage en douche</a:t>
            </a:r>
          </a:p>
          <a:p>
            <a:endParaRPr lang="fr-FR" dirty="0" smtClean="0"/>
          </a:p>
          <a:p>
            <a:r>
              <a:rPr lang="fr-FR" i="1" u="sng" dirty="0" smtClean="0"/>
              <a:t>Pied girafe</a:t>
            </a:r>
            <a:r>
              <a:rPr lang="fr-FR" dirty="0" smtClean="0"/>
              <a:t>: support de réflecteur déporté ou port de modeleur (bol beauté, boîte à lumière</a:t>
            </a:r>
            <a:r>
              <a:rPr lang="mr-IN" dirty="0" smtClean="0"/>
              <a:t>…</a:t>
            </a:r>
            <a:r>
              <a:rPr lang="fr-FR" dirty="0" smtClean="0"/>
              <a:t>) en douche par exemple</a:t>
            </a:r>
            <a:r>
              <a:rPr lang="mr-IN" dirty="0" smtClean="0"/>
              <a:t>…</a:t>
            </a:r>
            <a:endParaRPr lang="fr-FR" dirty="0"/>
          </a:p>
        </p:txBody>
      </p:sp>
      <p:pic>
        <p:nvPicPr>
          <p:cNvPr id="9" name="Image 8" descr="tr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727" y="5793417"/>
            <a:ext cx="923659" cy="923659"/>
          </a:xfrm>
          <a:prstGeom prst="rect">
            <a:avLst/>
          </a:prstGeom>
        </p:spPr>
      </p:pic>
      <p:pic>
        <p:nvPicPr>
          <p:cNvPr id="10" name="Image 9" descr="sf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822" y="3135646"/>
            <a:ext cx="909981" cy="909981"/>
          </a:xfrm>
          <a:prstGeom prst="rect">
            <a:avLst/>
          </a:prstGeom>
        </p:spPr>
      </p:pic>
      <p:pic>
        <p:nvPicPr>
          <p:cNvPr id="11" name="Image 10" descr="tr1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494" y="5569414"/>
            <a:ext cx="1113498" cy="1113498"/>
          </a:xfrm>
          <a:prstGeom prst="rect">
            <a:avLst/>
          </a:prstGeom>
        </p:spPr>
      </p:pic>
      <p:pic>
        <p:nvPicPr>
          <p:cNvPr id="12" name="Image 11" descr="p1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1297" y="4215776"/>
            <a:ext cx="727324" cy="727324"/>
          </a:xfrm>
          <a:prstGeom prst="rect">
            <a:avLst/>
          </a:prstGeom>
        </p:spPr>
      </p:pic>
      <p:pic>
        <p:nvPicPr>
          <p:cNvPr id="13" name="Image 12" descr="p3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1297" y="5989751"/>
            <a:ext cx="727324" cy="72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77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72008"/>
            <a:ext cx="8229600" cy="1125953"/>
          </a:xfrm>
        </p:spPr>
        <p:txBody>
          <a:bodyPr>
            <a:normAutofit/>
          </a:bodyPr>
          <a:lstStyle/>
          <a:p>
            <a:r>
              <a:rPr lang="fr-FR" sz="4500" b="1" i="1" dirty="0" smtClean="0"/>
              <a:t>Accessoires annexes</a:t>
            </a:r>
            <a:endParaRPr lang="fr-FR" sz="4500" b="1" i="1" dirty="0"/>
          </a:p>
        </p:txBody>
      </p:sp>
      <p:sp>
        <p:nvSpPr>
          <p:cNvPr id="8" name="ZoneTexte 7"/>
          <p:cNvSpPr txBox="1"/>
          <p:nvPr/>
        </p:nvSpPr>
        <p:spPr>
          <a:xfrm>
            <a:off x="281505" y="1154857"/>
            <a:ext cx="7659552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v"/>
            </a:pPr>
            <a:r>
              <a:rPr lang="fr-FR" b="1" i="1" dirty="0" smtClean="0"/>
              <a:t>Plaques de polystyrène: </a:t>
            </a:r>
          </a:p>
          <a:p>
            <a:r>
              <a:rPr lang="fr-FR" dirty="0" smtClean="0"/>
              <a:t>	Dissocier l’éclairage du fond de celui du modèle</a:t>
            </a:r>
          </a:p>
          <a:p>
            <a:r>
              <a:rPr lang="fr-FR" dirty="0" smtClean="0"/>
              <a:t>	En général 1,30m x 2,20m</a:t>
            </a:r>
          </a:p>
          <a:p>
            <a:r>
              <a:rPr lang="fr-FR" dirty="0"/>
              <a:t>	</a:t>
            </a:r>
            <a:r>
              <a:rPr lang="fr-FR" dirty="0" smtClean="0"/>
              <a:t>Blanc d’un côté: pour réfléchir la lumière</a:t>
            </a:r>
          </a:p>
          <a:p>
            <a:r>
              <a:rPr lang="fr-FR" dirty="0" smtClean="0"/>
              <a:t>	Noir de l’autre: pour l’arrêter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pPr marL="285750" indent="-285750">
              <a:buFont typeface="Wingdings" charset="2"/>
              <a:buChar char="v"/>
            </a:pPr>
            <a:r>
              <a:rPr lang="fr-FR" b="1" i="1" dirty="0" smtClean="0"/>
              <a:t>Rouleaux de </a:t>
            </a:r>
            <a:r>
              <a:rPr lang="fr-FR" b="1" i="1" dirty="0" err="1" smtClean="0"/>
              <a:t>Spun</a:t>
            </a:r>
            <a:r>
              <a:rPr lang="fr-FR" b="1" i="1" dirty="0" smtClean="0"/>
              <a:t>:</a:t>
            </a:r>
          </a:p>
          <a:p>
            <a:pPr lvl="2"/>
            <a:r>
              <a:rPr lang="fr-FR" dirty="0" smtClean="0"/>
              <a:t>Nappes de polyester diffusante, rendant la lumière plus douce</a:t>
            </a:r>
          </a:p>
          <a:p>
            <a:pPr lvl="2"/>
            <a:endParaRPr lang="fr-FR" dirty="0"/>
          </a:p>
          <a:p>
            <a:pPr lvl="2"/>
            <a:endParaRPr lang="fr-FR" dirty="0"/>
          </a:p>
          <a:p>
            <a:pPr lvl="2"/>
            <a:endParaRPr lang="fr-FR" dirty="0" smtClean="0"/>
          </a:p>
          <a:p>
            <a:pPr marL="285750" indent="-285750">
              <a:buFont typeface="Wingdings" charset="2"/>
              <a:buChar char="v"/>
            </a:pPr>
            <a:r>
              <a:rPr lang="fr-FR" b="1" i="1" dirty="0" smtClean="0"/>
              <a:t>Les gélatines colorées:</a:t>
            </a:r>
          </a:p>
          <a:p>
            <a:r>
              <a:rPr lang="fr-FR" dirty="0"/>
              <a:t>	</a:t>
            </a:r>
            <a:r>
              <a:rPr lang="fr-FR" dirty="0" smtClean="0"/>
              <a:t>En rouleau ou en plaque</a:t>
            </a:r>
          </a:p>
          <a:p>
            <a:r>
              <a:rPr lang="fr-FR" dirty="0"/>
              <a:t>	</a:t>
            </a:r>
            <a:r>
              <a:rPr lang="fr-FR" dirty="0" smtClean="0"/>
              <a:t>Pour ambiances lumineuses</a:t>
            </a:r>
            <a:r>
              <a:rPr lang="fr-FR" dirty="0"/>
              <a:t>	</a:t>
            </a:r>
          </a:p>
        </p:txBody>
      </p:sp>
      <p:pic>
        <p:nvPicPr>
          <p:cNvPr id="9" name="Image 8" descr="pp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4322" y="1197962"/>
            <a:ext cx="1133138" cy="1133138"/>
          </a:xfrm>
          <a:prstGeom prst="rect">
            <a:avLst/>
          </a:prstGeom>
        </p:spPr>
      </p:pic>
      <p:pic>
        <p:nvPicPr>
          <p:cNvPr id="10" name="Image 9" descr="pp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814" y="2540579"/>
            <a:ext cx="1179814" cy="883722"/>
          </a:xfrm>
          <a:prstGeom prst="rect">
            <a:avLst/>
          </a:prstGeom>
        </p:spPr>
      </p:pic>
      <p:pic>
        <p:nvPicPr>
          <p:cNvPr id="11" name="Image 10" descr="pp3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024" y="2524865"/>
            <a:ext cx="899436" cy="899436"/>
          </a:xfrm>
          <a:prstGeom prst="rect">
            <a:avLst/>
          </a:prstGeom>
        </p:spPr>
      </p:pic>
      <p:pic>
        <p:nvPicPr>
          <p:cNvPr id="12" name="Image 11" descr="sp1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814" y="4228868"/>
            <a:ext cx="733180" cy="733180"/>
          </a:xfrm>
          <a:prstGeom prst="rect">
            <a:avLst/>
          </a:prstGeom>
        </p:spPr>
      </p:pic>
      <p:pic>
        <p:nvPicPr>
          <p:cNvPr id="13" name="Image 12" descr="sp2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36575" y="4012842"/>
            <a:ext cx="769304" cy="1156058"/>
          </a:xfrm>
          <a:prstGeom prst="rect">
            <a:avLst/>
          </a:prstGeom>
        </p:spPr>
      </p:pic>
      <p:pic>
        <p:nvPicPr>
          <p:cNvPr id="14" name="Image 13" descr="g1.jpe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268" y="5931757"/>
            <a:ext cx="839636" cy="839636"/>
          </a:xfrm>
          <a:prstGeom prst="rect">
            <a:avLst/>
          </a:prstGeom>
        </p:spPr>
      </p:pic>
      <p:pic>
        <p:nvPicPr>
          <p:cNvPr id="15" name="Image 14" descr="g2.jpe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508" y="5679173"/>
            <a:ext cx="1092220" cy="1092220"/>
          </a:xfrm>
          <a:prstGeom prst="rect">
            <a:avLst/>
          </a:prstGeom>
        </p:spPr>
      </p:pic>
      <p:pic>
        <p:nvPicPr>
          <p:cNvPr id="16" name="Image 15" descr="g3.jpe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659" y="5679173"/>
            <a:ext cx="1092220" cy="1092220"/>
          </a:xfrm>
          <a:prstGeom prst="rect">
            <a:avLst/>
          </a:prstGeom>
        </p:spPr>
      </p:pic>
      <p:pic>
        <p:nvPicPr>
          <p:cNvPr id="17" name="Image 16" descr="G4.jpe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8189" y="5340393"/>
            <a:ext cx="952265" cy="1431000"/>
          </a:xfrm>
          <a:prstGeom prst="rect">
            <a:avLst/>
          </a:prstGeom>
        </p:spPr>
      </p:pic>
      <p:pic>
        <p:nvPicPr>
          <p:cNvPr id="18" name="Image 17" descr="ref.jpe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6856" y="1200681"/>
            <a:ext cx="1130420" cy="1130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601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800" b="1" i="1" dirty="0" smtClean="0"/>
              <a:t>Façonner un éclairage à son souhait.</a:t>
            </a:r>
            <a:br>
              <a:rPr lang="fr-FR" sz="2800" b="1" i="1" dirty="0" smtClean="0"/>
            </a:br>
            <a:r>
              <a:rPr lang="fr-FR" sz="2800" b="1" i="1" dirty="0" smtClean="0"/>
              <a:t/>
            </a:r>
            <a:br>
              <a:rPr lang="fr-FR" sz="2800" b="1" i="1" dirty="0" smtClean="0"/>
            </a:br>
            <a:r>
              <a:rPr lang="fr-FR" sz="2800" b="1" i="1" dirty="0" smtClean="0"/>
              <a:t>Bien connaître le matériel à disposition.</a:t>
            </a:r>
            <a:endParaRPr lang="fr-FR" sz="2800" b="1" i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723900" y="2169721"/>
            <a:ext cx="3776472" cy="5103146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ü"/>
            </a:pPr>
            <a:endParaRPr lang="fr-FR" dirty="0" smtClean="0"/>
          </a:p>
          <a:p>
            <a:pPr>
              <a:buFont typeface="Wingdings" charset="2"/>
              <a:buChar char="ü"/>
            </a:pPr>
            <a:r>
              <a:rPr lang="fr-FR" dirty="0" smtClean="0"/>
              <a:t>Lumière continue</a:t>
            </a:r>
          </a:p>
          <a:p>
            <a:pPr>
              <a:buFont typeface="Arial"/>
              <a:buChar char="•"/>
            </a:pPr>
            <a:r>
              <a:rPr lang="fr-FR" sz="1800" dirty="0" smtClean="0"/>
              <a:t>Plus facile d’utilisation</a:t>
            </a:r>
          </a:p>
          <a:p>
            <a:pPr>
              <a:buFont typeface="Arial"/>
              <a:buChar char="•"/>
            </a:pPr>
            <a:r>
              <a:rPr lang="fr-FR" sz="1800" dirty="0" smtClean="0"/>
              <a:t>Observation directe du rendu</a:t>
            </a:r>
          </a:p>
          <a:p>
            <a:pPr>
              <a:buFont typeface="Arial"/>
              <a:buChar char="•"/>
            </a:pPr>
            <a:r>
              <a:rPr lang="fr-FR" sz="1800" dirty="0" smtClean="0"/>
              <a:t>Autorise la capture de vidéos</a:t>
            </a:r>
          </a:p>
          <a:p>
            <a:pPr>
              <a:buFont typeface="Arial"/>
              <a:buChar char="•"/>
            </a:pPr>
            <a:r>
              <a:rPr lang="fr-FR" sz="1800" dirty="0" smtClean="0"/>
              <a:t>Travail à plus grande ouverture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4798773" y="2854156"/>
            <a:ext cx="3776472" cy="3030907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ü"/>
            </a:pPr>
            <a:r>
              <a:rPr lang="fr-FR" dirty="0" smtClean="0"/>
              <a:t>Flash</a:t>
            </a:r>
          </a:p>
          <a:p>
            <a:pPr>
              <a:buFont typeface="Arial"/>
              <a:buChar char="•"/>
            </a:pPr>
            <a:r>
              <a:rPr lang="fr-FR" sz="1800" dirty="0" smtClean="0"/>
              <a:t>Utilisation plus courante</a:t>
            </a:r>
          </a:p>
          <a:p>
            <a:pPr>
              <a:buFont typeface="Arial"/>
              <a:buChar char="•"/>
            </a:pPr>
            <a:r>
              <a:rPr lang="fr-FR" sz="1800" dirty="0" smtClean="0"/>
              <a:t>Puissance et faible dégagement de chaleur</a:t>
            </a:r>
          </a:p>
          <a:p>
            <a:pPr>
              <a:buFont typeface="Arial"/>
              <a:buChar char="•"/>
            </a:pPr>
            <a:r>
              <a:rPr lang="fr-FR" sz="1800" dirty="0" smtClean="0"/>
              <a:t>Large choix de modeleurs (accessoire fixé sur le flash)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047460" y="2078074"/>
            <a:ext cx="7024530" cy="523220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2 types de sources lumineuses</a:t>
            </a:r>
            <a:endParaRPr lang="fr-FR" sz="28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176781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2934"/>
            <a:ext cx="8229600" cy="1263424"/>
          </a:xfrm>
        </p:spPr>
        <p:txBody>
          <a:bodyPr>
            <a:noAutofit/>
          </a:bodyPr>
          <a:lstStyle/>
          <a:p>
            <a:r>
              <a:rPr lang="fr-FR" sz="4500" b="1" i="1" dirty="0" smtClean="0"/>
              <a:t>Lumière continue</a:t>
            </a:r>
            <a:r>
              <a:rPr lang="fr-FR" sz="4000" dirty="0"/>
              <a:t/>
            </a:r>
            <a:br>
              <a:rPr lang="fr-FR" sz="4000" dirty="0"/>
            </a:b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3200" dirty="0" smtClean="0"/>
              <a:t> Boîte à </a:t>
            </a:r>
            <a:r>
              <a:rPr lang="fr-FR" sz="3200" smtClean="0"/>
              <a:t>lumière </a:t>
            </a:r>
            <a:r>
              <a:rPr lang="fr-FR" sz="3200" smtClean="0"/>
              <a:t>/ </a:t>
            </a:r>
            <a:r>
              <a:rPr lang="fr-FR" sz="3200" dirty="0" err="1" smtClean="0"/>
              <a:t>Softbox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3 formes: carrées, rectangulaires, octogonales.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873798"/>
            <a:ext cx="4038600" cy="3213088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Puissance très inférieure à celle d’une torche flash</a:t>
            </a:r>
          </a:p>
          <a:p>
            <a:r>
              <a:rPr lang="fr-FR" dirty="0" smtClean="0"/>
              <a:t>Usage très près du sujet</a:t>
            </a:r>
          </a:p>
          <a:p>
            <a:r>
              <a:rPr lang="fr-FR" dirty="0" smtClean="0"/>
              <a:t>Oblige à monter les ISO</a:t>
            </a:r>
          </a:p>
          <a:p>
            <a:r>
              <a:rPr lang="fr-FR" dirty="0" smtClean="0"/>
              <a:t>Dégagement important de chaleur, près du modèle.</a:t>
            </a:r>
          </a:p>
          <a:p>
            <a:r>
              <a:rPr lang="fr-FR" dirty="0" smtClean="0"/>
              <a:t>Source / Réflecteur / Diffuseur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913075"/>
            <a:ext cx="4038600" cy="3213088"/>
          </a:xfrm>
        </p:spPr>
        <p:txBody>
          <a:bodyPr>
            <a:normAutofit fontScale="70000" lnSpcReduction="20000"/>
          </a:bodyPr>
          <a:lstStyle/>
          <a:p>
            <a:r>
              <a:rPr lang="fr-FR" sz="5100" dirty="0" smtClean="0"/>
              <a:t>4 technologies:</a:t>
            </a:r>
          </a:p>
          <a:p>
            <a:pPr>
              <a:buFont typeface="Wingdings" charset="2"/>
              <a:buChar char="q"/>
            </a:pPr>
            <a:r>
              <a:rPr lang="fr-FR" dirty="0" smtClean="0"/>
              <a:t>Systèmes à LED</a:t>
            </a:r>
          </a:p>
          <a:p>
            <a:pPr>
              <a:buFont typeface="Wingdings" charset="2"/>
              <a:buChar char="q"/>
            </a:pPr>
            <a:r>
              <a:rPr lang="fr-FR" dirty="0" smtClean="0"/>
              <a:t>Lampes fluorescentes</a:t>
            </a:r>
          </a:p>
          <a:p>
            <a:pPr>
              <a:buFont typeface="Wingdings" charset="2"/>
              <a:buChar char="q"/>
            </a:pPr>
            <a:r>
              <a:rPr lang="fr-FR" dirty="0" smtClean="0"/>
              <a:t>Lampes incandescentes</a:t>
            </a:r>
          </a:p>
          <a:p>
            <a:pPr>
              <a:buFont typeface="Wingdings" charset="2"/>
              <a:buChar char="q"/>
            </a:pPr>
            <a:r>
              <a:rPr lang="fr-FR" dirty="0" smtClean="0"/>
              <a:t>HMI (Halogène, sans filament)</a:t>
            </a:r>
          </a:p>
          <a:p>
            <a:endParaRPr lang="fr-FR" dirty="0"/>
          </a:p>
        </p:txBody>
      </p:sp>
      <p:pic>
        <p:nvPicPr>
          <p:cNvPr id="6" name="Image 5" descr="bal9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62" y="569522"/>
            <a:ext cx="1087315" cy="1087315"/>
          </a:xfrm>
          <a:prstGeom prst="rect">
            <a:avLst/>
          </a:prstGeom>
        </p:spPr>
      </p:pic>
      <p:pic>
        <p:nvPicPr>
          <p:cNvPr id="7" name="Image 6" descr="bal8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8901" y="569522"/>
            <a:ext cx="1085674" cy="1085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111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bal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54" y="291879"/>
            <a:ext cx="2857500" cy="2857500"/>
          </a:xfrm>
          <a:prstGeom prst="rect">
            <a:avLst/>
          </a:prstGeom>
        </p:spPr>
      </p:pic>
      <p:pic>
        <p:nvPicPr>
          <p:cNvPr id="6" name="Image 5" descr="bal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446" y="291879"/>
            <a:ext cx="2857500" cy="2857500"/>
          </a:xfrm>
          <a:prstGeom prst="rect">
            <a:avLst/>
          </a:prstGeom>
        </p:spPr>
      </p:pic>
      <p:pic>
        <p:nvPicPr>
          <p:cNvPr id="7" name="Image 6" descr="bal3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628" y="291879"/>
            <a:ext cx="2857500" cy="2857500"/>
          </a:xfrm>
          <a:prstGeom prst="rect">
            <a:avLst/>
          </a:prstGeom>
        </p:spPr>
      </p:pic>
      <p:pic>
        <p:nvPicPr>
          <p:cNvPr id="8" name="Image 7" descr="bal4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54" y="3663190"/>
            <a:ext cx="2857500" cy="2857500"/>
          </a:xfrm>
          <a:prstGeom prst="rect">
            <a:avLst/>
          </a:prstGeom>
        </p:spPr>
      </p:pic>
      <p:pic>
        <p:nvPicPr>
          <p:cNvPr id="10" name="Image 9" descr="bal6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883" y="3663190"/>
            <a:ext cx="2686050" cy="2857500"/>
          </a:xfrm>
          <a:prstGeom prst="rect">
            <a:avLst/>
          </a:prstGeom>
        </p:spPr>
      </p:pic>
      <p:pic>
        <p:nvPicPr>
          <p:cNvPr id="11" name="Image 10" descr="bal7.jpe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249" y="3663190"/>
            <a:ext cx="2878879" cy="2878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809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led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94" y="462081"/>
            <a:ext cx="2743200" cy="2857500"/>
          </a:xfrm>
          <a:prstGeom prst="rect">
            <a:avLst/>
          </a:prstGeom>
        </p:spPr>
      </p:pic>
      <p:pic>
        <p:nvPicPr>
          <p:cNvPr id="6" name="Image 5" descr="tungstène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261" y="462081"/>
            <a:ext cx="2857500" cy="2857500"/>
          </a:xfrm>
          <a:prstGeom prst="rect">
            <a:avLst/>
          </a:prstGeom>
        </p:spPr>
      </p:pic>
      <p:pic>
        <p:nvPicPr>
          <p:cNvPr id="7" name="Image 6" descr="fluo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94" y="3715560"/>
            <a:ext cx="2686050" cy="2857500"/>
          </a:xfrm>
          <a:prstGeom prst="rect">
            <a:avLst/>
          </a:prstGeom>
        </p:spPr>
      </p:pic>
      <p:pic>
        <p:nvPicPr>
          <p:cNvPr id="8" name="Image 7" descr="HMI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1663" y="4136043"/>
            <a:ext cx="3069097" cy="204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576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58263" y="333858"/>
            <a:ext cx="305727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/>
              <a:t>Systèmes à LEDS</a:t>
            </a:r>
          </a:p>
          <a:p>
            <a:pPr marL="285750" indent="-285750">
              <a:buFont typeface="Wingdings" charset="2"/>
              <a:buChar char="Ø"/>
            </a:pPr>
            <a:r>
              <a:rPr lang="fr-FR" dirty="0" smtClean="0"/>
              <a:t>En plein essor</a:t>
            </a:r>
          </a:p>
          <a:p>
            <a:pPr marL="285750" indent="-285750">
              <a:buFont typeface="Wingdings" charset="2"/>
              <a:buChar char="Ø"/>
            </a:pPr>
            <a:r>
              <a:rPr lang="fr-FR" dirty="0" smtClean="0"/>
              <a:t>Panneaux de tailles et formes diverses</a:t>
            </a:r>
          </a:p>
          <a:p>
            <a:pPr marL="285750" indent="-285750">
              <a:buFont typeface="Wingdings" charset="2"/>
              <a:buChar char="Ø"/>
            </a:pPr>
            <a:r>
              <a:rPr lang="fr-FR" dirty="0" smtClean="0"/>
              <a:t>Réglage température couleurs</a:t>
            </a:r>
          </a:p>
          <a:p>
            <a:pPr marL="285750" indent="-285750">
              <a:buFont typeface="Wingdings" charset="2"/>
              <a:buChar char="Ø"/>
            </a:pPr>
            <a:r>
              <a:rPr lang="fr-FR" dirty="0" smtClean="0"/>
              <a:t>Réglage puissance</a:t>
            </a:r>
          </a:p>
          <a:p>
            <a:pPr marL="285750" indent="-285750">
              <a:buFont typeface="Wingdings" charset="2"/>
              <a:buChar char="Ø"/>
            </a:pPr>
            <a:r>
              <a:rPr lang="fr-FR" dirty="0" smtClean="0"/>
              <a:t>Parfait pour le portrait</a:t>
            </a:r>
          </a:p>
          <a:p>
            <a:pPr marL="285750" indent="-285750">
              <a:buFont typeface="Wingdings" charset="2"/>
              <a:buChar char="Ø"/>
            </a:pPr>
            <a:r>
              <a:rPr lang="fr-FR" dirty="0" smtClean="0"/>
              <a:t>Fonctionne sur batteries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4785584" y="333858"/>
            <a:ext cx="4078548" cy="3293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dirty="0" smtClean="0"/>
              <a:t>Lampes tungstène (incandescence)</a:t>
            </a:r>
          </a:p>
          <a:p>
            <a:pPr marL="285750" indent="-285750">
              <a:buFont typeface="Wingdings" charset="2"/>
              <a:buChar char="Ø"/>
            </a:pPr>
            <a:r>
              <a:rPr lang="fr-FR" dirty="0" smtClean="0"/>
              <a:t>Très répandues, résistantes</a:t>
            </a:r>
          </a:p>
          <a:p>
            <a:pPr marL="285750" indent="-285750">
              <a:buFont typeface="Wingdings" charset="2"/>
              <a:buChar char="Ø"/>
            </a:pPr>
            <a:r>
              <a:rPr lang="fr-FR" dirty="0" smtClean="0"/>
              <a:t>Filament incandescent</a:t>
            </a:r>
          </a:p>
          <a:p>
            <a:pPr marL="285750" indent="-285750">
              <a:buFont typeface="Wingdings" charset="2"/>
              <a:buChar char="Ø"/>
            </a:pPr>
            <a:r>
              <a:rPr lang="fr-FR" dirty="0" smtClean="0"/>
              <a:t>Puissance fixe</a:t>
            </a:r>
          </a:p>
          <a:p>
            <a:pPr marL="285750" indent="-285750">
              <a:buFont typeface="Wingdings" charset="2"/>
              <a:buChar char="Ø"/>
            </a:pPr>
            <a:r>
              <a:rPr lang="fr-FR" dirty="0" smtClean="0"/>
              <a:t>Lumière dure et solaire</a:t>
            </a:r>
          </a:p>
          <a:p>
            <a:pPr marL="285750" indent="-285750">
              <a:buFont typeface="Wingdings" charset="2"/>
              <a:buChar char="Ø"/>
            </a:pPr>
            <a:r>
              <a:rPr lang="fr-FR" dirty="0" smtClean="0"/>
              <a:t>Style vintage, forts contrastes</a:t>
            </a:r>
          </a:p>
          <a:p>
            <a:pPr marL="285750" indent="-285750">
              <a:buFont typeface="Wingdings" charset="2"/>
              <a:buChar char="Ø"/>
            </a:pPr>
            <a:r>
              <a:rPr lang="fr-FR" dirty="0" smtClean="0"/>
              <a:t>Souvent associées à des diffuseurs ou des réflecteurs</a:t>
            </a:r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58263" y="3587337"/>
            <a:ext cx="424221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dirty="0" smtClean="0"/>
              <a:t>Lampes fluorescentes</a:t>
            </a:r>
          </a:p>
          <a:p>
            <a:pPr marL="285750" indent="-285750">
              <a:buFont typeface="Wingdings" charset="2"/>
              <a:buChar char="Ø"/>
            </a:pPr>
            <a:r>
              <a:rPr lang="fr-FR" dirty="0" smtClean="0"/>
              <a:t>Néons ou ampoules spirales</a:t>
            </a:r>
          </a:p>
          <a:p>
            <a:pPr marL="285750" indent="-285750">
              <a:buFont typeface="Wingdings" charset="2"/>
              <a:buChar char="Ø"/>
            </a:pPr>
            <a:r>
              <a:rPr lang="fr-FR" dirty="0" smtClean="0"/>
              <a:t>Fonctionnent au gaz</a:t>
            </a:r>
          </a:p>
          <a:p>
            <a:pPr marL="285750" indent="-285750">
              <a:buFont typeface="Wingdings" charset="2"/>
              <a:buChar char="Ø"/>
            </a:pPr>
            <a:r>
              <a:rPr lang="fr-FR" dirty="0" smtClean="0"/>
              <a:t>4 à 5 mn de préchauffage</a:t>
            </a:r>
          </a:p>
          <a:p>
            <a:pPr marL="285750" indent="-285750">
              <a:buFont typeface="Wingdings" charset="2"/>
              <a:buChar char="Ø"/>
            </a:pPr>
            <a:r>
              <a:rPr lang="fr-FR" dirty="0" smtClean="0"/>
              <a:t>Lumière douce et diffuse</a:t>
            </a:r>
          </a:p>
          <a:p>
            <a:pPr marL="285750" indent="-285750">
              <a:buFont typeface="Wingdings" charset="2"/>
              <a:buChar char="Ø"/>
            </a:pPr>
            <a:r>
              <a:rPr lang="fr-FR" dirty="0" smtClean="0"/>
              <a:t>Utilisation très proche du sujet</a:t>
            </a:r>
          </a:p>
          <a:p>
            <a:pPr marL="285750" indent="-285750">
              <a:buFont typeface="Wingdings" charset="2"/>
              <a:buChar char="Ø"/>
            </a:pPr>
            <a:r>
              <a:rPr lang="fr-FR" dirty="0" smtClean="0"/>
              <a:t>Moins d’échauffement que les lampes tungstène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785584" y="3639707"/>
            <a:ext cx="407854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dirty="0" smtClean="0"/>
              <a:t>Système HMI</a:t>
            </a:r>
          </a:p>
          <a:p>
            <a:pPr marL="285750" indent="-285750">
              <a:buFont typeface="Wingdings" charset="2"/>
              <a:buChar char="Ø"/>
            </a:pPr>
            <a:r>
              <a:rPr lang="fr-FR" dirty="0" smtClean="0"/>
              <a:t>Lampe aux </a:t>
            </a:r>
            <a:r>
              <a:rPr lang="fr-FR" dirty="0" err="1" smtClean="0"/>
              <a:t>halogènures</a:t>
            </a:r>
            <a:r>
              <a:rPr lang="fr-FR" dirty="0" smtClean="0"/>
              <a:t> métalliques (OSRAM)</a:t>
            </a:r>
          </a:p>
          <a:p>
            <a:pPr marL="285750" indent="-285750">
              <a:buFont typeface="Wingdings" charset="2"/>
              <a:buChar char="Ø"/>
            </a:pPr>
            <a:r>
              <a:rPr lang="fr-FR" dirty="0" smtClean="0"/>
              <a:t>Très chères, rares en photo</a:t>
            </a:r>
          </a:p>
          <a:p>
            <a:pPr marL="285750" indent="-285750">
              <a:buFont typeface="Wingdings" charset="2"/>
              <a:buChar char="Ø"/>
            </a:pPr>
            <a:r>
              <a:rPr lang="fr-FR" dirty="0" smtClean="0"/>
              <a:t>Très puissantes, mais fragiles</a:t>
            </a:r>
          </a:p>
          <a:p>
            <a:pPr marL="285750" indent="-285750">
              <a:buFont typeface="Wingdings" charset="2"/>
              <a:buChar char="Ø"/>
            </a:pPr>
            <a:r>
              <a:rPr lang="fr-FR" dirty="0" smtClean="0"/>
              <a:t>Cinéma, publicité surtout</a:t>
            </a:r>
          </a:p>
          <a:p>
            <a:pPr marL="285750" indent="-285750">
              <a:buFont typeface="Wingdings" charset="2"/>
              <a:buChar char="Ø"/>
            </a:pPr>
            <a:r>
              <a:rPr lang="fr-FR" dirty="0" smtClean="0"/>
              <a:t>Pas de filament</a:t>
            </a:r>
          </a:p>
          <a:p>
            <a:pPr marL="285750" indent="-285750">
              <a:buFont typeface="Wingdings" charset="2"/>
              <a:buChar char="Ø"/>
            </a:pPr>
            <a:r>
              <a:rPr lang="fr-FR" dirty="0" smtClean="0"/>
              <a:t>Arc électrique dans un gaz</a:t>
            </a:r>
          </a:p>
        </p:txBody>
      </p:sp>
    </p:spTree>
    <p:extLst>
      <p:ext uri="{BB962C8B-B14F-4D97-AF65-F5344CB8AC3E}">
        <p14:creationId xmlns:p14="http://schemas.microsoft.com/office/powerpoint/2010/main" val="3457570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/>
              <a:t>Le flash</a:t>
            </a:r>
            <a:endParaRPr lang="fr-FR" b="1" i="1" dirty="0"/>
          </a:p>
        </p:txBody>
      </p:sp>
      <p:pic>
        <p:nvPicPr>
          <p:cNvPr id="3" name="Image 2" descr="fl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832" y="353496"/>
            <a:ext cx="1048037" cy="1048037"/>
          </a:xfrm>
          <a:prstGeom prst="rect">
            <a:avLst/>
          </a:prstGeom>
        </p:spPr>
      </p:pic>
      <p:pic>
        <p:nvPicPr>
          <p:cNvPr id="4" name="Image 3" descr="fl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8689" y="353495"/>
            <a:ext cx="1048037" cy="1048037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896888" y="1600200"/>
            <a:ext cx="686086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i="1" dirty="0" smtClean="0"/>
              <a:t>3 familles:</a:t>
            </a:r>
          </a:p>
          <a:p>
            <a:pPr algn="ctr"/>
            <a:endParaRPr lang="fr-FR" dirty="0" smtClean="0"/>
          </a:p>
          <a:p>
            <a:pPr marL="285750" indent="-285750">
              <a:buFont typeface="Wingdings" charset="2"/>
              <a:buChar char="ü"/>
            </a:pPr>
            <a:r>
              <a:rPr lang="fr-FR" sz="2400" dirty="0" smtClean="0"/>
              <a:t>Les flashs cobra</a:t>
            </a:r>
          </a:p>
          <a:p>
            <a:pPr marL="285750" indent="-285750">
              <a:buFont typeface="Wingdings" charset="2"/>
              <a:buChar char="ü"/>
            </a:pPr>
            <a:r>
              <a:rPr lang="fr-FR" sz="2400" dirty="0" smtClean="0"/>
              <a:t>Les torches monobloc</a:t>
            </a:r>
          </a:p>
          <a:p>
            <a:pPr marL="285750" indent="-285750">
              <a:buFont typeface="Wingdings" charset="2"/>
              <a:buChar char="ü"/>
            </a:pPr>
            <a:r>
              <a:rPr lang="fr-FR" sz="2400" dirty="0" smtClean="0"/>
              <a:t>Les torches avec générateur de sol</a:t>
            </a:r>
            <a:endParaRPr lang="fr-FR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896888" y="3999750"/>
            <a:ext cx="685489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i="1" dirty="0" smtClean="0"/>
              <a:t>1 seule technologie:</a:t>
            </a:r>
          </a:p>
          <a:p>
            <a:pPr algn="ctr"/>
            <a:endParaRPr lang="fr-FR" dirty="0" smtClean="0"/>
          </a:p>
          <a:p>
            <a:pPr marL="342900" indent="-342900">
              <a:buFont typeface="Wingdings" charset="2"/>
              <a:buChar char="ü"/>
            </a:pPr>
            <a:r>
              <a:rPr lang="fr-FR" sz="2400" dirty="0" smtClean="0"/>
              <a:t>Proche de celle du HMI</a:t>
            </a:r>
          </a:p>
          <a:p>
            <a:pPr marL="342900" indent="-342900">
              <a:buFont typeface="Wingdings" charset="2"/>
              <a:buChar char="ü"/>
            </a:pPr>
            <a:r>
              <a:rPr lang="fr-FR" sz="2400" dirty="0" smtClean="0"/>
              <a:t>Un tube rempli de gaz associé à 2 électrodes qui dégagent un arc lumineux, à la fois bref et puissant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289588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001634" y="197346"/>
            <a:ext cx="6363320" cy="6463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charset="2"/>
              <a:buChar char="²"/>
            </a:pPr>
            <a:r>
              <a:rPr lang="fr-FR" sz="3600" dirty="0" smtClean="0"/>
              <a:t>Rapidité et Puissance</a:t>
            </a:r>
          </a:p>
          <a:p>
            <a:pPr marL="571500" indent="-571500">
              <a:buFont typeface="Wingdings" charset="2"/>
              <a:buChar char="²"/>
            </a:pPr>
            <a:r>
              <a:rPr lang="fr-FR" sz="3600" dirty="0" smtClean="0"/>
              <a:t>Fermeture du diaphragme possible</a:t>
            </a:r>
          </a:p>
          <a:p>
            <a:pPr marL="571500" indent="-571500">
              <a:buFont typeface="Wingdings" charset="2"/>
              <a:buChar char="²"/>
            </a:pPr>
            <a:r>
              <a:rPr lang="fr-FR" sz="3600" dirty="0" smtClean="0"/>
              <a:t>Température de la lumière du jour</a:t>
            </a:r>
          </a:p>
          <a:p>
            <a:pPr marL="571500" indent="-571500">
              <a:buFont typeface="Wingdings" charset="2"/>
              <a:buChar char="²"/>
            </a:pPr>
            <a:r>
              <a:rPr lang="fr-FR" sz="3600" dirty="0" smtClean="0"/>
              <a:t>Peu gourmand en électricité</a:t>
            </a:r>
          </a:p>
          <a:p>
            <a:pPr marL="571500" indent="-571500">
              <a:buFont typeface="Wingdings" charset="2"/>
              <a:buChar char="²"/>
            </a:pPr>
            <a:r>
              <a:rPr lang="fr-FR" sz="3600" dirty="0" smtClean="0"/>
              <a:t>Moins de chaleur dissipée et gênante pour le modèle</a:t>
            </a:r>
          </a:p>
          <a:p>
            <a:pPr marL="571500" indent="-571500">
              <a:buFont typeface="Wingdings" charset="2"/>
              <a:buChar char="²"/>
            </a:pPr>
            <a:r>
              <a:rPr lang="fr-FR" sz="3600" dirty="0" smtClean="0"/>
              <a:t>Large parc de modeleurs et d’accessoires</a:t>
            </a:r>
          </a:p>
          <a:p>
            <a:pPr marL="571500" indent="-571500">
              <a:buFont typeface="Wingdings" charset="2"/>
              <a:buChar char="²"/>
            </a:pPr>
            <a:r>
              <a:rPr lang="fr-FR" sz="3600" dirty="0" smtClean="0"/>
              <a:t>Réglage de la puissance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5203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dirty="0" smtClean="0"/>
              <a:t>Flash cobra et </a:t>
            </a:r>
            <a:r>
              <a:rPr lang="fr-FR" b="1" i="1" dirty="0" err="1" smtClean="0"/>
              <a:t>strobi</a:t>
            </a:r>
            <a:r>
              <a:rPr lang="fr-FR" b="1" dirty="0" err="1" smtClean="0"/>
              <a:t>sme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6" name="Espace réservé du contenu 5" descr="co2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2561" r="-72561"/>
          <a:stretch>
            <a:fillRect/>
          </a:stretch>
        </p:blipFill>
        <p:spPr>
          <a:xfrm>
            <a:off x="6820521" y="457200"/>
            <a:ext cx="3003872" cy="921906"/>
          </a:xfrm>
        </p:spPr>
      </p:pic>
      <p:pic>
        <p:nvPicPr>
          <p:cNvPr id="7" name="Image 6" descr="co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78" y="457201"/>
            <a:ext cx="922008" cy="922008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675928" y="1664213"/>
            <a:ext cx="738459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sz="2400" dirty="0" smtClean="0"/>
              <a:t>Compact</a:t>
            </a:r>
          </a:p>
          <a:p>
            <a:pPr marL="285750" indent="-285750">
              <a:buFont typeface="Arial"/>
              <a:buChar char="•"/>
            </a:pPr>
            <a:r>
              <a:rPr lang="fr-FR" sz="2400" dirty="0" smtClean="0"/>
              <a:t>Léger</a:t>
            </a:r>
          </a:p>
          <a:p>
            <a:pPr marL="285750" indent="-285750">
              <a:buFont typeface="Arial"/>
              <a:buChar char="•"/>
            </a:pPr>
            <a:r>
              <a:rPr lang="fr-FR" sz="2400" dirty="0" smtClean="0"/>
              <a:t>Coût réduit</a:t>
            </a:r>
          </a:p>
          <a:p>
            <a:endParaRPr lang="fr-FR" sz="2400" dirty="0"/>
          </a:p>
          <a:p>
            <a:pPr marL="285750" indent="-285750" algn="ctr">
              <a:buFont typeface="Wingdings" charset="2"/>
              <a:buChar char="ü"/>
            </a:pPr>
            <a:r>
              <a:rPr lang="fr-FR" sz="2400" dirty="0" smtClean="0"/>
              <a:t>Utilisation déportée = </a:t>
            </a:r>
            <a:r>
              <a:rPr lang="fr-FR" sz="2400" dirty="0" err="1" smtClean="0"/>
              <a:t>Strobisme</a:t>
            </a:r>
            <a:endParaRPr lang="fr-FR" sz="2400" dirty="0" smtClean="0"/>
          </a:p>
          <a:p>
            <a:pPr marL="285750" indent="-285750" algn="ctr">
              <a:buFont typeface="Wingdings" charset="2"/>
              <a:buChar char="ü"/>
            </a:pPr>
            <a:r>
              <a:rPr lang="fr-FR" sz="2400" dirty="0" smtClean="0"/>
              <a:t>Maître ou esclave</a:t>
            </a:r>
          </a:p>
          <a:p>
            <a:pPr marL="285750" indent="-285750" algn="ctr">
              <a:buFont typeface="Wingdings" charset="2"/>
              <a:buChar char="ü"/>
            </a:pPr>
            <a:r>
              <a:rPr lang="fr-FR" sz="2400" dirty="0" smtClean="0"/>
              <a:t>Connexion filaire ou sans fil</a:t>
            </a:r>
          </a:p>
          <a:p>
            <a:endParaRPr lang="fr-FR" sz="2400" dirty="0"/>
          </a:p>
          <a:p>
            <a:pPr marL="285750" indent="-285750" algn="r">
              <a:buFont typeface="Wingdings" charset="2"/>
              <a:buChar char="q"/>
            </a:pPr>
            <a:r>
              <a:rPr lang="fr-FR" sz="2400" dirty="0" smtClean="0"/>
              <a:t>Fonctionnement sur piles ou accus</a:t>
            </a:r>
          </a:p>
          <a:p>
            <a:pPr marL="285750" indent="-285750" algn="r">
              <a:buFont typeface="Wingdings" charset="2"/>
              <a:buChar char="q"/>
            </a:pPr>
            <a:r>
              <a:rPr lang="fr-FR" sz="2400" dirty="0" smtClean="0"/>
              <a:t>Puissance et autonomie limitée</a:t>
            </a:r>
          </a:p>
          <a:p>
            <a:endParaRPr lang="fr-FR" sz="2400" dirty="0"/>
          </a:p>
          <a:p>
            <a:pPr marL="285750" indent="-285750">
              <a:buFont typeface="Wingdings" charset="2"/>
              <a:buChar char="§"/>
            </a:pPr>
            <a:r>
              <a:rPr lang="fr-FR" sz="2400" dirty="0" smtClean="0"/>
              <a:t>Pas de lampe pilote</a:t>
            </a:r>
          </a:p>
          <a:p>
            <a:pPr marL="285750" indent="-285750">
              <a:buFont typeface="Wingdings" charset="2"/>
              <a:buChar char="§"/>
            </a:pPr>
            <a:r>
              <a:rPr lang="fr-FR" sz="2400" dirty="0" smtClean="0"/>
              <a:t>Bon apprentissage de la gestion de la puissance</a:t>
            </a:r>
            <a:endParaRPr lang="fr-FR" sz="2400" dirty="0"/>
          </a:p>
        </p:txBody>
      </p:sp>
      <p:pic>
        <p:nvPicPr>
          <p:cNvPr id="9" name="Image 8" descr="co3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3871" y="1600200"/>
            <a:ext cx="1342618" cy="1342618"/>
          </a:xfrm>
          <a:prstGeom prst="rect">
            <a:avLst/>
          </a:prstGeom>
        </p:spPr>
      </p:pic>
      <p:pic>
        <p:nvPicPr>
          <p:cNvPr id="10" name="Image 9" descr="co4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503" y="2240420"/>
            <a:ext cx="1615951" cy="1615951"/>
          </a:xfrm>
          <a:prstGeom prst="rect">
            <a:avLst/>
          </a:prstGeom>
        </p:spPr>
      </p:pic>
      <p:pic>
        <p:nvPicPr>
          <p:cNvPr id="11" name="Image 10" descr="co5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967019"/>
            <a:ext cx="1750612" cy="1171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014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ube">
  <a:themeElements>
    <a:clrScheme name="Aube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Aube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ub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Aube.thmx</Template>
  <TotalTime>3261</TotalTime>
  <Words>840</Words>
  <Application>Microsoft Macintosh PowerPoint</Application>
  <PresentationFormat>Présentation à l'écran (4:3)</PresentationFormat>
  <Paragraphs>194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Aube</vt:lpstr>
      <vt:lpstr>Le matériel d’éclairage studio</vt:lpstr>
      <vt:lpstr>Façonner un éclairage à son souhait.  Bien connaître le matériel à disposition.</vt:lpstr>
      <vt:lpstr>Lumière continue   Boîte à lumière / Softbox 3 formes: carrées, rectangulaires, octogonales.</vt:lpstr>
      <vt:lpstr>Présentation PowerPoint</vt:lpstr>
      <vt:lpstr>Présentation PowerPoint</vt:lpstr>
      <vt:lpstr>Présentation PowerPoint</vt:lpstr>
      <vt:lpstr>Le flash</vt:lpstr>
      <vt:lpstr>Présentation PowerPoint</vt:lpstr>
      <vt:lpstr>Flash cobra et strobisme </vt:lpstr>
      <vt:lpstr>Les torches monobloc</vt:lpstr>
      <vt:lpstr>Les torches avec générateurs de sol</vt:lpstr>
      <vt:lpstr>Modeleurs de lumière et accessoires de prise de vue</vt:lpstr>
      <vt:lpstr>Les bols réflecteurs</vt:lpstr>
      <vt:lpstr>Les boîtes à lumière</vt:lpstr>
      <vt:lpstr>Modeleurs annexes</vt:lpstr>
      <vt:lpstr>Accessoires de prise de vue</vt:lpstr>
      <vt:lpstr>Accessoires annexes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matériel d’éclairage studio</dc:title>
  <dc:creator>Vincent BASSO-BERT</dc:creator>
  <cp:lastModifiedBy>Vincent BASSO-BERT</cp:lastModifiedBy>
  <cp:revision>52</cp:revision>
  <dcterms:created xsi:type="dcterms:W3CDTF">2019-11-16T18:00:51Z</dcterms:created>
  <dcterms:modified xsi:type="dcterms:W3CDTF">2019-11-24T16:38:25Z</dcterms:modified>
</cp:coreProperties>
</file>