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70" r:id="rId3"/>
    <p:sldId id="257" r:id="rId4"/>
    <p:sldId id="271" r:id="rId5"/>
    <p:sldId id="259" r:id="rId6"/>
    <p:sldId id="272" r:id="rId7"/>
    <p:sldId id="258" r:id="rId8"/>
    <p:sldId id="273" r:id="rId9"/>
    <p:sldId id="261" r:id="rId10"/>
    <p:sldId id="274" r:id="rId11"/>
    <p:sldId id="262" r:id="rId12"/>
    <p:sldId id="275" r:id="rId13"/>
    <p:sldId id="263" r:id="rId14"/>
    <p:sldId id="276" r:id="rId15"/>
    <p:sldId id="265" r:id="rId16"/>
    <p:sldId id="277" r:id="rId17"/>
    <p:sldId id="266" r:id="rId18"/>
    <p:sldId id="282" r:id="rId19"/>
    <p:sldId id="278" r:id="rId20"/>
    <p:sldId id="267" r:id="rId21"/>
    <p:sldId id="279" r:id="rId22"/>
    <p:sldId id="264" r:id="rId23"/>
    <p:sldId id="280" r:id="rId24"/>
    <p:sldId id="269" r:id="rId25"/>
    <p:sldId id="281" r:id="rId26"/>
    <p:sldId id="268" r:id="rId2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94" d="100"/>
          <a:sy n="194" d="100"/>
        </p:scale>
        <p:origin x="-282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printerSettings" Target="printerSettings/printerSettings1.bin"/><Relationship Id="rId29" Type="http://schemas.openxmlformats.org/officeDocument/2006/relationships/presProps" Target="presProps.xml"/><Relationship Id="rId30" Type="http://schemas.openxmlformats.org/officeDocument/2006/relationships/viewProps" Target="viewProps.xml"/><Relationship Id="rId31" Type="http://schemas.openxmlformats.org/officeDocument/2006/relationships/theme" Target="theme/theme1.xml"/><Relationship Id="rId3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jpe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jpe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3124200"/>
            <a:ext cx="6477000" cy="1914144"/>
          </a:xfrm>
        </p:spPr>
        <p:txBody>
          <a:bodyPr vert="horz" lIns="45720" tIns="0" rIns="45720" bIns="0" rtlCol="0" anchor="b" anchorCtr="0">
            <a:noAutofit/>
          </a:bodyPr>
          <a:lstStyle>
            <a:lvl1pPr algn="l" defTabSz="914400" rtl="0" eaLnBrk="1" latinLnBrk="0" hangingPunct="1">
              <a:lnSpc>
                <a:spcPts val="5000"/>
              </a:lnSpc>
              <a:spcBef>
                <a:spcPct val="0"/>
              </a:spcBef>
              <a:buNone/>
              <a:defRPr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800" y="5056632"/>
            <a:ext cx="6477000" cy="1174088"/>
          </a:xfrm>
        </p:spPr>
        <p:txBody>
          <a:bodyPr vert="horz" lIns="91440" tIns="0" rIns="45720" bIns="0" rtlCol="0">
            <a:normAutofit/>
          </a:bodyPr>
          <a:lstStyle>
            <a:lvl1pPr marL="0" indent="0" algn="l" defTabSz="914400" rtl="0" eaLnBrk="1" latinLnBrk="0" hangingPunct="1">
              <a:lnSpc>
                <a:spcPts val="2600"/>
              </a:lnSpc>
              <a:spcBef>
                <a:spcPts val="0"/>
              </a:spcBef>
              <a:buSzPct val="90000"/>
              <a:buFontTx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00216"/>
            <a:ext cx="1984248" cy="274320"/>
          </a:xfrm>
        </p:spPr>
        <p:txBody>
          <a:bodyPr vert="horz" lIns="91440" tIns="45720" rIns="91440" bIns="45720" rtlCol="0" anchor="ctr"/>
          <a:lstStyle>
            <a:lvl1pPr marL="0" algn="l" defTabSz="914400" rtl="0" eaLnBrk="1" latinLnBrk="0" hangingPunct="1">
              <a:defRPr sz="1100" kern="1200">
                <a:solidFill>
                  <a:schemeClr val="tx1"/>
                </a:solidFill>
                <a:latin typeface="Rockwell" pitchFamily="18" charset="0"/>
                <a:ea typeface="+mn-ea"/>
                <a:cs typeface="+mn-cs"/>
              </a:defRPr>
            </a:lvl1pPr>
          </a:lstStyle>
          <a:p>
            <a:fld id="{2DF66AD8-BC4A-4004-9882-414398D930CA}" type="datetimeFigureOut">
              <a:rPr lang="en-US" smtClean="0"/>
              <a:t>11/11/19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59352" y="6300216"/>
            <a:ext cx="3813048" cy="274320"/>
          </a:xfrm>
        </p:spPr>
        <p:txBody>
          <a:bodyPr vert="horz" lIns="91440" tIns="45720" rIns="91440" bIns="45720" rtlCol="0" anchor="ctr"/>
          <a:lstStyle>
            <a:lvl1pPr marL="0" algn="l" defTabSz="914400" rtl="0" eaLnBrk="1" latinLnBrk="0" hangingPunct="1">
              <a:defRPr sz="1100" kern="1200">
                <a:solidFill>
                  <a:schemeClr val="tx1"/>
                </a:solidFill>
                <a:latin typeface="Rockwell" pitchFamily="18" charset="0"/>
                <a:ea typeface="+mn-ea"/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75320" y="6300216"/>
            <a:ext cx="685800" cy="274320"/>
          </a:xfrm>
        </p:spPr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defRPr sz="1100" kern="1200">
                <a:solidFill>
                  <a:schemeClr val="tx1"/>
                </a:solidFill>
                <a:latin typeface="Rockwell" pitchFamily="18" charset="0"/>
                <a:ea typeface="+mn-ea"/>
                <a:cs typeface="+mn-cs"/>
              </a:defRPr>
            </a:lvl1pPr>
          </a:lstStyle>
          <a:p>
            <a:fld id="{B9D2C864-9362-43C7-A136-D9C41D93A96D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/>
              <a:t>11/11/19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Content Placeholder 2"/>
          <p:cNvSpPr>
            <a:spLocks noGrp="1"/>
          </p:cNvSpPr>
          <p:nvPr>
            <p:ph sz="half" idx="14"/>
          </p:nvPr>
        </p:nvSpPr>
        <p:spPr>
          <a:xfrm>
            <a:off x="4645152" y="1735138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344488">
              <a:tabLst/>
              <a:defRPr sz="1800"/>
            </a:lvl6pPr>
            <a:lvl7pPr marL="2290763" indent="-344488">
              <a:tabLst/>
              <a:defRPr sz="1800"/>
            </a:lvl7pPr>
            <a:lvl8pPr marL="2290763" indent="-344488">
              <a:tabLst/>
              <a:defRPr sz="1800"/>
            </a:lvl8pPr>
            <a:lvl9pPr marL="2290763" indent="-344488">
              <a:tabLst/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dirty="0"/>
          </a:p>
        </p:txBody>
      </p:sp>
      <p:sp>
        <p:nvSpPr>
          <p:cNvPr id="12" name="Content Placeholder 2"/>
          <p:cNvSpPr>
            <a:spLocks noGrp="1"/>
          </p:cNvSpPr>
          <p:nvPr>
            <p:ph sz="half" idx="15"/>
          </p:nvPr>
        </p:nvSpPr>
        <p:spPr>
          <a:xfrm>
            <a:off x="4645152" y="3870960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344488"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dirty="0"/>
          </a:p>
        </p:txBody>
      </p:sp>
      <p:sp>
        <p:nvSpPr>
          <p:cNvPr id="10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735139"/>
            <a:ext cx="3566160" cy="4056062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344488"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735138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344488"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/>
              <a:t>11/11/19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914400" y="3870960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344488"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4"/>
          </p:nvPr>
        </p:nvSpPr>
        <p:spPr>
          <a:xfrm>
            <a:off x="4645152" y="1735138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344488"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dirty="0"/>
          </a:p>
        </p:txBody>
      </p:sp>
      <p:sp>
        <p:nvSpPr>
          <p:cNvPr id="12" name="Content Placeholder 2"/>
          <p:cNvSpPr>
            <a:spLocks noGrp="1"/>
          </p:cNvSpPr>
          <p:nvPr>
            <p:ph sz="half" idx="15"/>
          </p:nvPr>
        </p:nvSpPr>
        <p:spPr>
          <a:xfrm>
            <a:off x="4645152" y="3870960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344488"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/>
              <a:t>11/11/19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/>
              <a:t>11/11/19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690048"/>
            <a:ext cx="3563938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4200" b="1"/>
            </a:lvl1pPr>
          </a:lstStyle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67250" y="368490"/>
            <a:ext cx="3566160" cy="5627498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 marL="2290763" indent="-344488">
              <a:defRPr sz="2000"/>
            </a:lvl7pPr>
            <a:lvl8pPr marL="2290763" indent="-344488">
              <a:defRPr sz="2000"/>
            </a:lvl8pPr>
            <a:lvl9pPr marL="2290763" indent="-344488"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398" y="2866030"/>
            <a:ext cx="3563938" cy="2163171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/>
              <a:t>11/11/19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17546" y="1524000"/>
            <a:ext cx="3566160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4200" b="1"/>
            </a:lvl1pPr>
          </a:lstStyle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17544" y="2699982"/>
            <a:ext cx="3566160" cy="2163171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/>
              <a:t>11/11/19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t>‹#›</a:t>
            </a:fld>
            <a:endParaRPr lang="en-US"/>
          </a:p>
        </p:txBody>
      </p:sp>
      <p:grpSp>
        <p:nvGrpSpPr>
          <p:cNvPr id="3" name="Group 7"/>
          <p:cNvGrpSpPr/>
          <p:nvPr/>
        </p:nvGrpSpPr>
        <p:grpSpPr>
          <a:xfrm rot="21421631">
            <a:off x="629028" y="505650"/>
            <a:ext cx="3850925" cy="5516274"/>
            <a:chOff x="1524000" y="381000"/>
            <a:chExt cx="3657600" cy="4737978"/>
          </a:xfrm>
        </p:grpSpPr>
        <p:sp>
          <p:nvSpPr>
            <p:cNvPr id="10" name="Rectangle 9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2" name="Picture Placeholder 9"/>
          <p:cNvSpPr>
            <a:spLocks noGrp="1"/>
          </p:cNvSpPr>
          <p:nvPr>
            <p:ph type="pic" sz="quarter" idx="14"/>
          </p:nvPr>
        </p:nvSpPr>
        <p:spPr>
          <a:xfrm rot="21421631">
            <a:off x="808793" y="667560"/>
            <a:ext cx="3468664" cy="5124723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fr-FR" smtClean="0"/>
              <a:t>Faire glisser l'image vers l'espace réservé ou cliquer sur l'icône pour l'ajouter</a:t>
            </a:r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images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3"/>
          <p:cNvGrpSpPr/>
          <p:nvPr/>
        </p:nvGrpSpPr>
        <p:grpSpPr>
          <a:xfrm rot="21214351">
            <a:off x="313409" y="3520798"/>
            <a:ext cx="4088024" cy="3026020"/>
            <a:chOff x="1524000" y="381000"/>
            <a:chExt cx="3657600" cy="4737978"/>
          </a:xfrm>
        </p:grpSpPr>
        <p:sp>
          <p:nvSpPr>
            <p:cNvPr id="15" name="Rectangle 14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6" name="Rectangle 15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7" name="Picture Placeholder 9"/>
          <p:cNvSpPr>
            <a:spLocks noGrp="1"/>
          </p:cNvSpPr>
          <p:nvPr>
            <p:ph type="pic" sz="quarter" idx="16"/>
          </p:nvPr>
        </p:nvSpPr>
        <p:spPr>
          <a:xfrm rot="21214351">
            <a:off x="491057" y="3682579"/>
            <a:ext cx="3704109" cy="2697083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fr-FR" smtClean="0"/>
              <a:t>Faire glisser l'image vers l'espace réservé ou cliquer sur l'icône pour l'ajouter</a:t>
            </a:r>
            <a:endParaRPr/>
          </a:p>
        </p:txBody>
      </p:sp>
      <p:grpSp>
        <p:nvGrpSpPr>
          <p:cNvPr id="8" name="Group 9"/>
          <p:cNvGrpSpPr/>
          <p:nvPr/>
        </p:nvGrpSpPr>
        <p:grpSpPr>
          <a:xfrm rot="232774">
            <a:off x="169481" y="241256"/>
            <a:ext cx="4088024" cy="3026020"/>
            <a:chOff x="1524000" y="381000"/>
            <a:chExt cx="3657600" cy="4737978"/>
          </a:xfrm>
        </p:grpSpPr>
        <p:sp>
          <p:nvSpPr>
            <p:cNvPr id="11" name="Rectangle 10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2" name="Rectangle 11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3" name="Picture Placeholder 9"/>
          <p:cNvSpPr>
            <a:spLocks noGrp="1"/>
          </p:cNvSpPr>
          <p:nvPr>
            <p:ph type="pic" sz="quarter" idx="15"/>
          </p:nvPr>
        </p:nvSpPr>
        <p:spPr>
          <a:xfrm rot="232774">
            <a:off x="347129" y="403037"/>
            <a:ext cx="3704109" cy="2697083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fr-FR" smtClean="0"/>
              <a:t>Faire glisser l'image vers l'espace réservé ou cliquer sur l'icône pour l'ajouter</a:t>
            </a: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13434" y="1524000"/>
            <a:ext cx="3566160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4200" b="1"/>
            </a:lvl1pPr>
          </a:lstStyle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13432" y="2699982"/>
            <a:ext cx="3566160" cy="2163171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/>
              <a:t>11/11/19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au-dessus de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762374"/>
            <a:ext cx="7315200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3600" b="1"/>
            </a:lvl1pPr>
          </a:lstStyle>
          <a:p>
            <a:r>
              <a:rPr lang="fr-FR" smtClean="0"/>
              <a:t>Cliquez et modifiez le titre</a:t>
            </a:r>
            <a:endParaRPr/>
          </a:p>
        </p:txBody>
      </p:sp>
      <p:grpSp>
        <p:nvGrpSpPr>
          <p:cNvPr id="3" name="Group 8"/>
          <p:cNvGrpSpPr/>
          <p:nvPr/>
        </p:nvGrpSpPr>
        <p:grpSpPr>
          <a:xfrm rot="232774">
            <a:off x="2059282" y="379100"/>
            <a:ext cx="5031327" cy="3443312"/>
            <a:chOff x="1524000" y="381000"/>
            <a:chExt cx="3657600" cy="4737978"/>
          </a:xfrm>
        </p:grpSpPr>
        <p:sp>
          <p:nvSpPr>
            <p:cNvPr id="10" name="Rectangle 9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4928736"/>
            <a:ext cx="7315200" cy="987970"/>
          </a:xfrm>
        </p:spPr>
        <p:txBody>
          <a:bodyPr/>
          <a:lstStyle>
            <a:lvl1pPr marL="0" indent="0">
              <a:spcBef>
                <a:spcPct val="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/>
              <a:t>11/11/19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Picture Placeholder 9"/>
          <p:cNvSpPr>
            <a:spLocks noGrp="1"/>
          </p:cNvSpPr>
          <p:nvPr>
            <p:ph type="pic" sz="quarter" idx="15"/>
          </p:nvPr>
        </p:nvSpPr>
        <p:spPr>
          <a:xfrm rot="232774">
            <a:off x="2248157" y="564564"/>
            <a:ext cx="4653577" cy="3072384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fr-FR" smtClean="0"/>
              <a:t>Faire glisser l'image vers l'espace réservé ou cliquer sur l'icône pour l'ajouter</a:t>
            </a:r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images au-dessus de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762374"/>
            <a:ext cx="7315200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3600" b="1"/>
            </a:lvl1pPr>
          </a:lstStyle>
          <a:p>
            <a:r>
              <a:rPr lang="fr-FR" smtClean="0"/>
              <a:t>Cliquez et modifiez le titre</a:t>
            </a:r>
            <a:endParaRPr/>
          </a:p>
        </p:txBody>
      </p:sp>
      <p:grpSp>
        <p:nvGrpSpPr>
          <p:cNvPr id="3" name="Group 13"/>
          <p:cNvGrpSpPr/>
          <p:nvPr/>
        </p:nvGrpSpPr>
        <p:grpSpPr>
          <a:xfrm rot="21420000">
            <a:off x="113687" y="116368"/>
            <a:ext cx="3969060" cy="3705360"/>
            <a:chOff x="1524000" y="381000"/>
            <a:chExt cx="3657600" cy="4737978"/>
          </a:xfrm>
        </p:grpSpPr>
        <p:sp>
          <p:nvSpPr>
            <p:cNvPr id="15" name="Rectangle 14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6" name="Rectangle 15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7" name="Picture Placeholder 9"/>
          <p:cNvSpPr>
            <a:spLocks noGrp="1"/>
          </p:cNvSpPr>
          <p:nvPr>
            <p:ph type="pic" sz="quarter" idx="17"/>
          </p:nvPr>
        </p:nvSpPr>
        <p:spPr>
          <a:xfrm rot="21420000">
            <a:off x="299151" y="304998"/>
            <a:ext cx="3598455" cy="3334235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fr-FR" smtClean="0"/>
              <a:t>Faire glisser l'image vers l'espace réservé ou cliquer sur l'icône pour l'ajouter</a:t>
            </a:r>
            <a:endParaRPr/>
          </a:p>
        </p:txBody>
      </p:sp>
      <p:grpSp>
        <p:nvGrpSpPr>
          <p:cNvPr id="8" name="Group 9"/>
          <p:cNvGrpSpPr/>
          <p:nvPr/>
        </p:nvGrpSpPr>
        <p:grpSpPr>
          <a:xfrm rot="360000">
            <a:off x="4165479" y="323141"/>
            <a:ext cx="4792693" cy="3443312"/>
            <a:chOff x="1524000" y="381000"/>
            <a:chExt cx="3657600" cy="4737978"/>
          </a:xfrm>
        </p:grpSpPr>
        <p:sp>
          <p:nvSpPr>
            <p:cNvPr id="11" name="Rectangle 10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2" name="Rectangle 11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3" name="Picture Placeholder 9"/>
          <p:cNvSpPr>
            <a:spLocks noGrp="1"/>
          </p:cNvSpPr>
          <p:nvPr>
            <p:ph type="pic" sz="quarter" idx="16"/>
          </p:nvPr>
        </p:nvSpPr>
        <p:spPr>
          <a:xfrm rot="360000">
            <a:off x="4336486" y="507668"/>
            <a:ext cx="4432860" cy="3072384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fr-FR" smtClean="0"/>
              <a:t>Faire glisser l'image vers l'espace réservé ou cliquer sur l'icône pour l'ajouter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4926106"/>
            <a:ext cx="7315200" cy="990600"/>
          </a:xfrm>
        </p:spPr>
        <p:txBody>
          <a:bodyPr/>
          <a:lstStyle>
            <a:lvl1pPr marL="0" indent="0">
              <a:spcBef>
                <a:spcPct val="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/>
              <a:t>11/11/19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/>
              <a:t>11/11/19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/>
              <a:t>11/11/19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551682" y="450851"/>
            <a:ext cx="846083" cy="5357812"/>
          </a:xfrm>
        </p:spPr>
        <p:txBody>
          <a:bodyPr vert="eaVert" anchor="t" anchorCtr="0"/>
          <a:lstStyle/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450851"/>
            <a:ext cx="5943600" cy="5357812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/>
              <a:t>11/11/19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apositive de titre avec filigran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1122215" y="3200400"/>
            <a:ext cx="8021782" cy="2209800"/>
          </a:xfrm>
        </p:spPr>
        <p:txBody>
          <a:bodyPr wrap="none" lIns="0" tIns="0" rIns="0" bIns="0" anchor="ctr" anchorCtr="0">
            <a:noAutofit/>
          </a:bodyPr>
          <a:lstStyle>
            <a:lvl1pPr marL="0" indent="0" algn="r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1pPr>
            <a:lvl2pPr marL="0" indent="0" algn="r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2pPr>
            <a:lvl3pPr marL="0" indent="0" algn="r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3pPr>
            <a:lvl4pPr marL="0" indent="0" algn="r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4pPr>
            <a:lvl5pPr marL="0" indent="0" algn="r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0813" y="3833095"/>
            <a:ext cx="4724400" cy="1209964"/>
          </a:xfrm>
        </p:spPr>
        <p:txBody>
          <a:bodyPr lIns="45720" tIns="0" rIns="45720" bIns="0" anchor="b" anchorCtr="0">
            <a:noAutofit/>
          </a:bodyPr>
          <a:lstStyle>
            <a:lvl1pPr algn="l">
              <a:lnSpc>
                <a:spcPts val="5000"/>
              </a:lnSpc>
              <a:defRPr sz="4600"/>
            </a:lvl1pPr>
          </a:lstStyle>
          <a:p>
            <a:r>
              <a:rPr lang="fr-FR" smtClean="0"/>
              <a:t>Cliquez et modifiez le titre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0813" y="5056909"/>
            <a:ext cx="4724400" cy="1156586"/>
          </a:xfrm>
        </p:spPr>
        <p:txBody>
          <a:bodyPr lIns="91440" tIns="0" rIns="45720" bIns="0">
            <a:normAutofit/>
          </a:bodyPr>
          <a:lstStyle>
            <a:lvl1pPr marL="0" indent="0" algn="l">
              <a:lnSpc>
                <a:spcPts val="2600"/>
              </a:lnSpc>
              <a:spcBef>
                <a:spcPct val="0"/>
              </a:spcBef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98744"/>
            <a:ext cx="1981200" cy="273050"/>
          </a:xfrm>
        </p:spPr>
        <p:txBody>
          <a:bodyPr/>
          <a:lstStyle>
            <a:lvl1pPr algn="l">
              <a:defRPr sz="1100">
                <a:latin typeface="Rockwell" pitchFamily="18" charset="0"/>
              </a:defRPr>
            </a:lvl1pPr>
          </a:lstStyle>
          <a:p>
            <a:fld id="{2DF66AD8-BC4A-4004-9882-414398D930CA}" type="datetimeFigureOut">
              <a:rPr lang="en-US" smtClean="0"/>
              <a:t>11/11/19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400" y="6298744"/>
            <a:ext cx="3810000" cy="273050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64856" y="6312392"/>
            <a:ext cx="685800" cy="265089"/>
          </a:xfrm>
        </p:spPr>
        <p:txBody>
          <a:bodyPr/>
          <a:lstStyle>
            <a:lvl1pPr>
              <a:defRPr sz="1100">
                <a:solidFill>
                  <a:schemeClr val="tx1"/>
                </a:solidFill>
                <a:latin typeface="Rockwell" pitchFamily="18" charset="0"/>
              </a:defRPr>
            </a:lvl1pPr>
          </a:lstStyle>
          <a:p>
            <a:fld id="{B9D2C864-9362-43C7-A136-D9C41D93A96D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94560"/>
            <a:ext cx="7772400" cy="1362075"/>
          </a:xfrm>
        </p:spPr>
        <p:txBody>
          <a:bodyPr vert="horz" lIns="45720" tIns="0" rIns="45720" bIns="0" rtlCol="0" anchor="b" anchorCtr="0">
            <a:noAutofit/>
          </a:bodyPr>
          <a:lstStyle>
            <a:lvl1pPr algn="l" defTabSz="914400" rtl="0" eaLnBrk="1" latinLnBrk="0" hangingPunct="1">
              <a:lnSpc>
                <a:spcPts val="5000"/>
              </a:lnSpc>
              <a:spcBef>
                <a:spcPct val="0"/>
              </a:spcBef>
              <a:buNone/>
              <a:defRPr sz="4600" b="1" kern="1200" cap="none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3557016"/>
            <a:ext cx="7772400" cy="987552"/>
          </a:xfrm>
        </p:spPr>
        <p:txBody>
          <a:bodyPr vert="horz" lIns="91440" tIns="0" rIns="45720" bIns="0" rtlCol="0" anchor="t" anchorCtr="0">
            <a:normAutofit/>
          </a:bodyPr>
          <a:lstStyle>
            <a:lvl1pPr marL="0" indent="0">
              <a:spcBef>
                <a:spcPts val="0"/>
              </a:spcBef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lvl="0" indent="0" algn="l" defTabSz="914400" rtl="0" eaLnBrk="1" latinLnBrk="0" hangingPunct="1">
              <a:spcBef>
                <a:spcPts val="2000"/>
              </a:spcBef>
              <a:buSzPct val="90000"/>
              <a:buFontTx/>
              <a:buNone/>
            </a:pPr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/>
              <a:t>11/11/19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avec filigran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712693" y="1689847"/>
            <a:ext cx="8431303" cy="2209800"/>
          </a:xfrm>
        </p:spPr>
        <p:txBody>
          <a:bodyPr wrap="none" lIns="0" tIns="0" rIns="0" bIns="0" anchor="ctr" anchorCtr="0">
            <a:noAutofit/>
          </a:bodyPr>
          <a:lstStyle>
            <a:lvl1pPr marL="0" indent="0" algn="l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1pPr>
            <a:lvl2pPr marL="0" indent="0" algn="l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2pPr>
            <a:lvl3pPr marL="0" indent="0" algn="l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3pPr>
            <a:lvl4pPr marL="0" indent="0" algn="l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4pPr>
            <a:lvl5pPr marL="0" indent="0" algn="l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196353"/>
            <a:ext cx="5334000" cy="1362075"/>
          </a:xfrm>
        </p:spPr>
        <p:txBody>
          <a:bodyPr lIns="45720" tIns="0" rIns="45720" bIns="0" anchor="b" anchorCtr="0"/>
          <a:lstStyle>
            <a:lvl1pPr algn="l">
              <a:lnSpc>
                <a:spcPts val="5000"/>
              </a:lnSpc>
              <a:defRPr sz="4600" b="1" cap="none" baseline="0"/>
            </a:lvl1pPr>
          </a:lstStyle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3560618"/>
            <a:ext cx="5334000" cy="983087"/>
          </a:xfrm>
        </p:spPr>
        <p:txBody>
          <a:bodyPr tIns="0" rIns="45720" bIns="0" anchor="t" anchorCtr="0"/>
          <a:lstStyle>
            <a:lvl1pPr marL="0" indent="0">
              <a:spcBef>
                <a:spcPct val="0"/>
              </a:spcBef>
              <a:buNone/>
              <a:defRPr sz="22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/>
              <a:t>11/11/19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avec image">
    <p:bg>
      <p:bgPr>
        <a:blipFill dpi="0" rotWithShape="1">
          <a:blip r:embed="rId2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52775" y="4069804"/>
            <a:ext cx="5538788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4600" b="1"/>
            </a:lvl1pPr>
          </a:lstStyle>
          <a:p>
            <a:r>
              <a:rPr lang="fr-FR" smtClean="0"/>
              <a:t>Cliquez et modifiez le titre</a:t>
            </a:r>
            <a:endParaRPr/>
          </a:p>
        </p:txBody>
      </p:sp>
      <p:grpSp>
        <p:nvGrpSpPr>
          <p:cNvPr id="3" name="Group 8"/>
          <p:cNvGrpSpPr/>
          <p:nvPr/>
        </p:nvGrpSpPr>
        <p:grpSpPr>
          <a:xfrm rot="21240000">
            <a:off x="654352" y="445180"/>
            <a:ext cx="5416247" cy="3630168"/>
            <a:chOff x="1524000" y="381000"/>
            <a:chExt cx="3657600" cy="4737978"/>
          </a:xfrm>
        </p:grpSpPr>
        <p:sp>
          <p:nvSpPr>
            <p:cNvPr id="10" name="Rectangle 9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2" name="Picture Placeholder 9"/>
          <p:cNvSpPr>
            <a:spLocks noGrp="1"/>
          </p:cNvSpPr>
          <p:nvPr>
            <p:ph type="pic" sz="quarter" idx="15"/>
          </p:nvPr>
        </p:nvSpPr>
        <p:spPr>
          <a:xfrm rot="21240000">
            <a:off x="857677" y="632632"/>
            <a:ext cx="5009597" cy="3255264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fr-FR" smtClean="0"/>
              <a:t>Faire glisser l'image vers l'espace réservé ou cliquer sur l'icône pour l'ajouter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58117" y="5230906"/>
            <a:ext cx="5532958" cy="865093"/>
          </a:xfrm>
        </p:spPr>
        <p:txBody>
          <a:bodyPr/>
          <a:lstStyle>
            <a:lvl1pPr marL="0" indent="0">
              <a:spcBef>
                <a:spcPct val="0"/>
              </a:spcBef>
              <a:buNone/>
              <a:defRPr sz="2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/>
              <a:t>11/11/19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735139"/>
            <a:ext cx="3566160" cy="4056062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344488"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35139"/>
            <a:ext cx="3566160" cy="4056062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344488"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/>
              <a:t>11/11/19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1326" y="1419366"/>
            <a:ext cx="3200400" cy="584035"/>
          </a:xfrm>
        </p:spPr>
        <p:txBody>
          <a:bodyPr anchor="b"/>
          <a:lstStyle>
            <a:lvl1pPr marL="0" indent="0" algn="ctr">
              <a:spcBef>
                <a:spcPct val="0"/>
              </a:spcBef>
              <a:buNone/>
              <a:defRPr sz="2200" b="0">
                <a:solidFill>
                  <a:schemeClr val="tx2">
                    <a:lumMod val="60000"/>
                    <a:lumOff val="40000"/>
                  </a:schemeClr>
                </a:solidFill>
                <a:latin typeface="Impact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7367" y="2174875"/>
            <a:ext cx="3566160" cy="3616325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2290763" indent="-344488">
              <a:defRPr sz="1600"/>
            </a:lvl6pPr>
            <a:lvl7pPr marL="2290763" indent="-344488">
              <a:defRPr sz="1600"/>
            </a:lvl7pPr>
            <a:lvl8pPr marL="2290763" indent="-344488">
              <a:defRPr sz="1600"/>
            </a:lvl8pPr>
            <a:lvl9pPr marL="2290763" indent="-344488"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30247" y="1419366"/>
            <a:ext cx="3200400" cy="584035"/>
          </a:xfrm>
        </p:spPr>
        <p:txBody>
          <a:bodyPr anchor="b"/>
          <a:lstStyle>
            <a:lvl1pPr marL="0" indent="0" algn="ctr">
              <a:spcBef>
                <a:spcPct val="0"/>
              </a:spcBef>
              <a:buNone/>
              <a:defRPr sz="2200" b="0">
                <a:solidFill>
                  <a:schemeClr val="tx2">
                    <a:lumMod val="60000"/>
                    <a:lumOff val="40000"/>
                  </a:schemeClr>
                </a:solidFill>
                <a:latin typeface="Impact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6514" y="2174875"/>
            <a:ext cx="3566160" cy="3616325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2290763" indent="-344488">
              <a:defRPr sz="1600"/>
            </a:lvl6pPr>
            <a:lvl7pPr marL="2290763" indent="-344488">
              <a:defRPr sz="1600"/>
            </a:lvl7pPr>
            <a:lvl8pPr marL="2290763" indent="-344488">
              <a:defRPr sz="1600"/>
            </a:lvl8pPr>
            <a:lvl9pPr marL="2290763" indent="-344488"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/>
              <a:t>11/11/19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 descr="Comparison-Underlin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039" y="1897040"/>
            <a:ext cx="3228975" cy="142875"/>
          </a:xfrm>
          <a:prstGeom prst="rect">
            <a:avLst/>
          </a:prstGeom>
        </p:spPr>
      </p:pic>
      <p:pic>
        <p:nvPicPr>
          <p:cNvPr id="13" name="Picture 12" descr="Comparison-Underlin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5960" y="1897040"/>
            <a:ext cx="3228975" cy="142875"/>
          </a:xfrm>
          <a:prstGeom prst="rect">
            <a:avLst/>
          </a:prstGeom>
        </p:spPr>
      </p:pic>
      <p:pic>
        <p:nvPicPr>
          <p:cNvPr id="12" name="Picture 11" descr="Comparison-Underlin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039" y="1897040"/>
            <a:ext cx="3228975" cy="142875"/>
          </a:xfrm>
          <a:prstGeom prst="rect">
            <a:avLst/>
          </a:prstGeom>
        </p:spPr>
      </p:pic>
      <p:pic>
        <p:nvPicPr>
          <p:cNvPr id="14" name="Picture 13" descr="Comparison-Underlin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5960" y="1897040"/>
            <a:ext cx="3228975" cy="14287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ntenus, Haut et b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735138"/>
            <a:ext cx="731520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/>
              <a:t>11/11/19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914400" y="3870960"/>
            <a:ext cx="731520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slideLayout" Target="../slideLayouts/slideLayout20.xml"/><Relationship Id="rId21" Type="http://schemas.openxmlformats.org/officeDocument/2006/relationships/theme" Target="../theme/theme1.xml"/><Relationship Id="rId22" Type="http://schemas.openxmlformats.org/officeDocument/2006/relationships/image" Target="../media/image6.png"/><Relationship Id="rId23" Type="http://schemas.openxmlformats.org/officeDocument/2006/relationships/image" Target="../media/image7.png"/><Relationship Id="rId24" Type="http://schemas.openxmlformats.org/officeDocument/2006/relationships/image" Target="../media/image8.png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503238"/>
            <a:ext cx="7313613" cy="8683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735138"/>
            <a:ext cx="7313613" cy="40560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63438" y="6314461"/>
            <a:ext cx="1295400" cy="2650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  <a:latin typeface="Rockwell" pitchFamily="18" charset="0"/>
              </a:defRPr>
            </a:lvl1pPr>
          </a:lstStyle>
          <a:p>
            <a:fld id="{2DF66AD8-BC4A-4004-9882-414398D930CA}" type="datetimeFigureOut">
              <a:rPr lang="en-US" smtClean="0"/>
              <a:t>11/11/19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2607" y="6305797"/>
            <a:ext cx="3717967" cy="2592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  <a:latin typeface="Rockwell" pitchFamily="18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21388" y="5476097"/>
            <a:ext cx="1483056" cy="8518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1pPr>
          </a:lstStyle>
          <a:p>
            <a:fld id="{B9D2C864-9362-43C7-A136-D9C41D93A96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</p:sldLayoutIdLst>
  <p:txStyles>
    <p:titleStyle>
      <a:lvl1pPr algn="ctr" defTabSz="914400" rtl="0" eaLnBrk="1" latinLnBrk="0" hangingPunct="1">
        <a:spcBef>
          <a:spcPct val="0"/>
        </a:spcBef>
        <a:buNone/>
        <a:defRPr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63550" indent="-463550" algn="l" defTabSz="914400" rtl="0" eaLnBrk="1" latinLnBrk="0" hangingPunct="1">
        <a:spcBef>
          <a:spcPts val="2000"/>
        </a:spcBef>
        <a:buSzPct val="90000"/>
        <a:buFontTx/>
        <a:buBlip>
          <a:blip r:embed="rId22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indent="-457200" algn="l" defTabSz="914400" rtl="0" eaLnBrk="1" latinLnBrk="0" hangingPunct="1">
        <a:spcBef>
          <a:spcPts val="600"/>
        </a:spcBef>
        <a:buSzPct val="90000"/>
        <a:buFontTx/>
        <a:buBlip>
          <a:blip r:embed="rId23"/>
        </a:buBlip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255713" indent="-341313" algn="l" defTabSz="914400" rtl="0" eaLnBrk="1" latinLnBrk="0" hangingPunct="1">
        <a:spcBef>
          <a:spcPts val="600"/>
        </a:spcBef>
        <a:buSzPct val="90000"/>
        <a:buFontTx/>
        <a:buBlip>
          <a:blip r:embed="rId24"/>
        </a:buBlip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7025" indent="-341313" algn="l" defTabSz="914400" rtl="0" eaLnBrk="1" latinLnBrk="0" hangingPunct="1">
        <a:spcBef>
          <a:spcPts val="600"/>
        </a:spcBef>
        <a:buSzPct val="90000"/>
        <a:buFontTx/>
        <a:buBlip>
          <a:blip r:embed="rId24"/>
        </a:buBlip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938338" indent="-341313" algn="l" defTabSz="914400" rtl="0" eaLnBrk="1" latinLnBrk="0" hangingPunct="1">
        <a:spcBef>
          <a:spcPts val="600"/>
        </a:spcBef>
        <a:buSzPct val="90000"/>
        <a:buFontTx/>
        <a:buBlip>
          <a:blip r:embed="rId24"/>
        </a:buBlip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90763" indent="-344488" algn="l" defTabSz="914400" rtl="0" eaLnBrk="1" latinLnBrk="0" hangingPunct="1">
        <a:spcBef>
          <a:spcPct val="20000"/>
        </a:spcBef>
        <a:buSzPct val="90000"/>
        <a:buFontTx/>
        <a:buBlip>
          <a:blip r:embed="rId22"/>
        </a:buBlip>
        <a:defRPr lang="en-US" sz="1800" kern="1200" dirty="0" smtClean="0">
          <a:solidFill>
            <a:schemeClr val="tx1"/>
          </a:solidFill>
          <a:latin typeface="+mn-lt"/>
          <a:ea typeface="+mn-ea"/>
          <a:cs typeface="+mn-cs"/>
        </a:defRPr>
      </a:lvl6pPr>
      <a:lvl7pPr marL="2625725" indent="-344488" algn="l" defTabSz="914400" rtl="0" eaLnBrk="1" latinLnBrk="0" hangingPunct="1">
        <a:spcBef>
          <a:spcPct val="20000"/>
        </a:spcBef>
        <a:buSzPct val="90000"/>
        <a:buFontTx/>
        <a:buBlip>
          <a:blip r:embed="rId24"/>
        </a:buBlip>
        <a:defRPr lang="en-US" sz="1800" kern="1200" dirty="0" smtClean="0">
          <a:solidFill>
            <a:schemeClr val="tx1"/>
          </a:solidFill>
          <a:latin typeface="+mn-lt"/>
          <a:ea typeface="+mn-ea"/>
          <a:cs typeface="+mn-cs"/>
        </a:defRPr>
      </a:lvl7pPr>
      <a:lvl8pPr marL="2970213" indent="-344488" algn="l" defTabSz="914400" rtl="0" eaLnBrk="1" latinLnBrk="0" hangingPunct="1">
        <a:spcBef>
          <a:spcPct val="20000"/>
        </a:spcBef>
        <a:buSzPct val="90000"/>
        <a:buFontTx/>
        <a:buBlip>
          <a:blip r:embed="rId22"/>
        </a:buBlip>
        <a:defRPr lang="en-US" sz="1800" kern="1200" dirty="0" smtClean="0">
          <a:solidFill>
            <a:schemeClr val="tx1"/>
          </a:solidFill>
          <a:latin typeface="+mn-lt"/>
          <a:ea typeface="+mn-ea"/>
          <a:cs typeface="+mn-cs"/>
        </a:defRPr>
      </a:lvl8pPr>
      <a:lvl9pPr marL="3313113" indent="-344488" algn="l" defTabSz="914400" rtl="0" eaLnBrk="1" latinLnBrk="0" hangingPunct="1">
        <a:spcBef>
          <a:spcPct val="20000"/>
        </a:spcBef>
        <a:buSzPct val="90000"/>
        <a:buFontTx/>
        <a:buBlip>
          <a:blip r:embed="rId23"/>
        </a:buBlip>
        <a:defRPr lang="en-US" sz="1800" kern="1200" dirty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0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jpeg"/><Relationship Id="rId3" Type="http://schemas.openxmlformats.org/officeDocument/2006/relationships/image" Target="../media/image32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4" Type="http://schemas.openxmlformats.org/officeDocument/2006/relationships/image" Target="../media/image36.jpeg"/><Relationship Id="rId5" Type="http://schemas.openxmlformats.org/officeDocument/2006/relationships/image" Target="../media/image37.jpeg"/><Relationship Id="rId6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4" Type="http://schemas.openxmlformats.org/officeDocument/2006/relationships/image" Target="../media/image42.jpg"/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40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4" Type="http://schemas.openxmlformats.org/officeDocument/2006/relationships/image" Target="../media/image46.jpeg"/><Relationship Id="rId5" Type="http://schemas.openxmlformats.org/officeDocument/2006/relationships/image" Target="../media/image47.jpeg"/><Relationship Id="rId6" Type="http://schemas.openxmlformats.org/officeDocument/2006/relationships/image" Target="../media/image36.jpeg"/><Relationship Id="rId7" Type="http://schemas.openxmlformats.org/officeDocument/2006/relationships/image" Target="../media/image48.jpeg"/><Relationship Id="rId8" Type="http://schemas.openxmlformats.org/officeDocument/2006/relationships/image" Target="../media/image49.jpeg"/><Relationship Id="rId9" Type="http://schemas.openxmlformats.org/officeDocument/2006/relationships/image" Target="../media/image50.jpeg"/><Relationship Id="rId10" Type="http://schemas.openxmlformats.org/officeDocument/2006/relationships/image" Target="../media/image14.jpe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4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1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4" Type="http://schemas.openxmlformats.org/officeDocument/2006/relationships/image" Target="../media/image54.jpeg"/><Relationship Id="rId5" Type="http://schemas.openxmlformats.org/officeDocument/2006/relationships/image" Target="../media/image55.jpeg"/><Relationship Id="rId6" Type="http://schemas.openxmlformats.org/officeDocument/2006/relationships/image" Target="../media/image56.jp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2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7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58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4" Type="http://schemas.openxmlformats.org/officeDocument/2006/relationships/image" Target="../media/image62.jpg"/><Relationship Id="rId5" Type="http://schemas.openxmlformats.org/officeDocument/2006/relationships/image" Target="../media/image63.jpg"/><Relationship Id="rId6" Type="http://schemas.openxmlformats.org/officeDocument/2006/relationships/image" Target="../media/image64.jpg"/><Relationship Id="rId7" Type="http://schemas.openxmlformats.org/officeDocument/2006/relationships/image" Target="../media/image65.jpeg"/><Relationship Id="rId8" Type="http://schemas.openxmlformats.org/officeDocument/2006/relationships/image" Target="../media/image66.jp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0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67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68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eg"/><Relationship Id="rId3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4" Type="http://schemas.openxmlformats.org/officeDocument/2006/relationships/image" Target="../media/image19.jpeg"/><Relationship Id="rId5" Type="http://schemas.openxmlformats.org/officeDocument/2006/relationships/image" Target="../media/image20.jpeg"/><Relationship Id="rId6" Type="http://schemas.openxmlformats.org/officeDocument/2006/relationships/image" Target="../media/image21.jpe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4" Type="http://schemas.openxmlformats.org/officeDocument/2006/relationships/image" Target="../media/image25.jpeg"/><Relationship Id="rId5" Type="http://schemas.openxmlformats.org/officeDocument/2006/relationships/image" Target="../media/image26.jpeg"/><Relationship Id="rId6" Type="http://schemas.openxmlformats.org/officeDocument/2006/relationships/image" Target="../media/image27.jpeg"/><Relationship Id="rId7" Type="http://schemas.openxmlformats.org/officeDocument/2006/relationships/image" Target="../media/image28.jpeg"/><Relationship Id="rId8" Type="http://schemas.openxmlformats.org/officeDocument/2006/relationships/image" Target="../media/image29.jpeg"/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2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466444" y="373135"/>
            <a:ext cx="7220355" cy="2350099"/>
          </a:xfrm>
        </p:spPr>
        <p:txBody>
          <a:bodyPr/>
          <a:lstStyle/>
          <a:p>
            <a:r>
              <a:rPr lang="fr-FR" sz="8800" dirty="0" smtClean="0"/>
              <a:t>Sabine Weiss</a:t>
            </a:r>
            <a:br>
              <a:rPr lang="fr-FR" sz="8800" dirty="0" smtClean="0"/>
            </a:br>
            <a:endParaRPr lang="fr-FR" sz="8800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5364" y="3358221"/>
            <a:ext cx="7391141" cy="687353"/>
          </a:xfrm>
        </p:spPr>
        <p:txBody>
          <a:bodyPr>
            <a:normAutofit/>
          </a:bodyPr>
          <a:lstStyle/>
          <a:p>
            <a:pPr algn="r"/>
            <a:r>
              <a:rPr lang="fr-FR" sz="4400" dirty="0" smtClean="0"/>
              <a:t>« Un regard à fleur de cœur</a:t>
            </a:r>
            <a:r>
              <a:rPr lang="mr-IN" sz="4400" dirty="0" smtClean="0"/>
              <a:t>…</a:t>
            </a:r>
            <a:r>
              <a:rPr lang="fr-FR" sz="4400" dirty="0" smtClean="0"/>
              <a:t> »</a:t>
            </a:r>
            <a:endParaRPr lang="fr-FR" sz="4400" dirty="0"/>
          </a:p>
        </p:txBody>
      </p:sp>
    </p:spTree>
    <p:extLst>
      <p:ext uri="{BB962C8B-B14F-4D97-AF65-F5344CB8AC3E}">
        <p14:creationId xmlns:p14="http://schemas.microsoft.com/office/powerpoint/2010/main" val="34606633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SWeiss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3300" y="0"/>
            <a:ext cx="45777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7140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Ses débuts à Paname</a:t>
            </a:r>
            <a:r>
              <a:rPr lang="mr-IN" dirty="0" smtClean="0"/>
              <a:t>…</a:t>
            </a:r>
            <a:endParaRPr lang="fr-FR" dirty="0"/>
          </a:p>
        </p:txBody>
      </p:sp>
      <p:sp>
        <p:nvSpPr>
          <p:cNvPr id="7" name="Espace réservé du contenu 6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fr-FR" sz="2000" dirty="0" smtClean="0"/>
              <a:t>Travaille dans une petite remise, au 1</a:t>
            </a:r>
            <a:r>
              <a:rPr lang="fr-FR" sz="2000" baseline="30000" dirty="0" smtClean="0"/>
              <a:t>er</a:t>
            </a:r>
            <a:r>
              <a:rPr lang="fr-FR" sz="2000" dirty="0" smtClean="0"/>
              <a:t> étage du 22, rue Jacob</a:t>
            </a:r>
          </a:p>
          <a:p>
            <a:r>
              <a:rPr lang="fr-FR" sz="2000" dirty="0" smtClean="0"/>
              <a:t>Sans eau, sans téléphone</a:t>
            </a:r>
          </a:p>
          <a:p>
            <a:r>
              <a:rPr lang="fr-FR" sz="2000" dirty="0" smtClean="0"/>
              <a:t>Rince ses épreuves dans la cour d’immeuble</a:t>
            </a:r>
          </a:p>
          <a:p>
            <a:r>
              <a:rPr lang="fr-FR" sz="2000" dirty="0" smtClean="0"/>
              <a:t>« </a:t>
            </a:r>
            <a:r>
              <a:rPr lang="fr-FR" sz="1400" dirty="0" smtClean="0"/>
              <a:t>J’ai travaillé chez </a:t>
            </a:r>
            <a:r>
              <a:rPr lang="fr-FR" sz="1400" dirty="0" err="1" smtClean="0"/>
              <a:t>Maywald</a:t>
            </a:r>
            <a:r>
              <a:rPr lang="fr-FR" sz="1400" dirty="0" smtClean="0"/>
              <a:t> dans des conditions inimaginables aujourd’hui, mais avec lui j’ai compris l’importance de la lumière naturelle. La lumière naturelle comme source d’émotion »</a:t>
            </a:r>
            <a:endParaRPr lang="fr-FR" sz="1400" dirty="0"/>
          </a:p>
        </p:txBody>
      </p:sp>
      <p:pic>
        <p:nvPicPr>
          <p:cNvPr id="5" name="Espace réservé du contenu 4" descr="pompe eau.jpe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5459" b="-35459"/>
          <a:stretch>
            <a:fillRect/>
          </a:stretch>
        </p:blipFill>
        <p:spPr>
          <a:xfrm>
            <a:off x="5204663" y="1152138"/>
            <a:ext cx="2858566" cy="3251262"/>
          </a:xfrm>
        </p:spPr>
      </p:pic>
      <p:pic>
        <p:nvPicPr>
          <p:cNvPr id="8" name="Image 7" descr="main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6739" y="4948955"/>
            <a:ext cx="1692229" cy="1130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2123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SWeiss-15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876300"/>
            <a:ext cx="7620000" cy="5086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3676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L’émancipation</a:t>
            </a:r>
            <a:r>
              <a:rPr lang="mr-IN" dirty="0" smtClean="0"/>
              <a:t>…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Rencontre en 1949, lors d’un voyage en Italie, le peintre américain Hugh Weiss, qu’elle épouse le 23 septembre 1950</a:t>
            </a:r>
          </a:p>
          <a:p>
            <a:endParaRPr lang="fr-FR" dirty="0" smtClean="0"/>
          </a:p>
          <a:p>
            <a:r>
              <a:rPr lang="fr-FR" dirty="0" smtClean="0"/>
              <a:t>Elle ouvre alors son propre studio et côtoie les milieux artistiques et journalistiques </a:t>
            </a:r>
          </a:p>
        </p:txBody>
      </p:sp>
      <p:pic>
        <p:nvPicPr>
          <p:cNvPr id="5" name="Espace réservé du contenu 4" descr="Hugh.jpe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52" r="19052"/>
          <a:stretch>
            <a:fillRect/>
          </a:stretch>
        </p:blipFill>
        <p:spPr>
          <a:xfrm>
            <a:off x="5638307" y="1522164"/>
            <a:ext cx="1990174" cy="2010476"/>
          </a:xfrm>
        </p:spPr>
      </p:pic>
      <p:pic>
        <p:nvPicPr>
          <p:cNvPr id="6" name="Image 5" descr="igor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30737">
            <a:off x="4598398" y="3788273"/>
            <a:ext cx="1066173" cy="1468081"/>
          </a:xfrm>
          <a:prstGeom prst="rect">
            <a:avLst/>
          </a:prstGeom>
        </p:spPr>
      </p:pic>
      <p:pic>
        <p:nvPicPr>
          <p:cNvPr id="7" name="Image 6" descr="giaco.jpe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58713">
            <a:off x="7576088" y="4567040"/>
            <a:ext cx="1303852" cy="1941606"/>
          </a:xfrm>
          <a:prstGeom prst="rect">
            <a:avLst/>
          </a:prstGeom>
        </p:spPr>
      </p:pic>
      <p:pic>
        <p:nvPicPr>
          <p:cNvPr id="8" name="Image 7" descr="moreau.jpe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1590">
            <a:off x="6127910" y="3783165"/>
            <a:ext cx="1439724" cy="2008036"/>
          </a:xfrm>
          <a:prstGeom prst="rect">
            <a:avLst/>
          </a:prstGeom>
        </p:spPr>
      </p:pic>
      <p:pic>
        <p:nvPicPr>
          <p:cNvPr id="9" name="Image 8" descr="littéra.jpe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67177">
            <a:off x="4852987" y="5181132"/>
            <a:ext cx="1695973" cy="1451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8059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SWeiss-1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3300" y="0"/>
            <a:ext cx="45777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3605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/>
          <p:cNvSpPr>
            <a:spLocks noGrp="1"/>
          </p:cNvSpPr>
          <p:nvPr>
            <p:ph type="title"/>
          </p:nvPr>
        </p:nvSpPr>
        <p:spPr>
          <a:xfrm>
            <a:off x="914400" y="3762373"/>
            <a:ext cx="6804072" cy="708705"/>
          </a:xfrm>
        </p:spPr>
        <p:txBody>
          <a:bodyPr/>
          <a:lstStyle/>
          <a:p>
            <a:pPr algn="r"/>
            <a:r>
              <a:rPr lang="fr-FR" dirty="0" smtClean="0"/>
              <a:t>L’agence </a:t>
            </a:r>
            <a:r>
              <a:rPr lang="fr-FR" dirty="0" err="1" smtClean="0"/>
              <a:t>Rapho</a:t>
            </a:r>
            <a:endParaRPr lang="fr-FR" dirty="0"/>
          </a:p>
        </p:txBody>
      </p:sp>
      <p:pic>
        <p:nvPicPr>
          <p:cNvPr id="12" name="Espace réservé pour une image  11" descr="W4.jpeg"/>
          <p:cNvPicPr>
            <a:picLocks noGrp="1" noChangeAspect="1"/>
          </p:cNvPicPr>
          <p:nvPr>
            <p:ph type="pic" sz="quarter" idx="17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8366" b="-18366"/>
          <a:stretch>
            <a:fillRect/>
          </a:stretch>
        </p:blipFill>
        <p:spPr>
          <a:xfrm rot="21420000">
            <a:off x="842792" y="724934"/>
            <a:ext cx="2799868" cy="2594285"/>
          </a:xfrm>
        </p:spPr>
      </p:pic>
      <p:pic>
        <p:nvPicPr>
          <p:cNvPr id="13" name="Espace réservé pour une image  12" descr="W11.jpeg"/>
          <p:cNvPicPr>
            <a:picLocks noGrp="1" noChangeAspect="1"/>
          </p:cNvPicPr>
          <p:nvPr>
            <p:ph type="pic" sz="quarter" idx="16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1" r="1991"/>
          <a:stretch>
            <a:fillRect/>
          </a:stretch>
        </p:blipFill>
        <p:spPr>
          <a:xfrm rot="360000">
            <a:off x="6600137" y="1238099"/>
            <a:ext cx="2236671" cy="1550221"/>
          </a:xfrm>
        </p:spPr>
      </p:pic>
      <p:sp>
        <p:nvSpPr>
          <p:cNvPr id="9" name="Espace réservé du texte 8"/>
          <p:cNvSpPr>
            <a:spLocks noGrp="1"/>
          </p:cNvSpPr>
          <p:nvPr>
            <p:ph type="body" sz="half" idx="2"/>
          </p:nvPr>
        </p:nvSpPr>
        <p:spPr>
          <a:xfrm>
            <a:off x="914400" y="4536541"/>
            <a:ext cx="7315200" cy="1380165"/>
          </a:xfrm>
        </p:spPr>
        <p:txBody>
          <a:bodyPr>
            <a:normAutofit fontScale="92500" lnSpcReduction="20000"/>
          </a:bodyPr>
          <a:lstStyle/>
          <a:p>
            <a:pPr marL="342900" indent="-342900">
              <a:buFont typeface="Wingdings" charset="2"/>
              <a:buChar char="ü"/>
            </a:pPr>
            <a:r>
              <a:rPr lang="fr-FR" dirty="0" smtClean="0"/>
              <a:t>La plus ancienne agence de photojournalisme française</a:t>
            </a:r>
          </a:p>
          <a:p>
            <a:pPr marL="342900" indent="-342900">
              <a:buFont typeface="Wingdings" charset="2"/>
              <a:buChar char="ü"/>
            </a:pPr>
            <a:r>
              <a:rPr lang="fr-FR" dirty="0" smtClean="0"/>
              <a:t>Fondée par Charles </a:t>
            </a:r>
            <a:r>
              <a:rPr lang="fr-FR" dirty="0" err="1" smtClean="0"/>
              <a:t>Rado</a:t>
            </a:r>
            <a:r>
              <a:rPr lang="fr-FR" dirty="0" smtClean="0"/>
              <a:t> en 1933 (Acronyme </a:t>
            </a:r>
            <a:r>
              <a:rPr lang="fr-FR" dirty="0" err="1" smtClean="0"/>
              <a:t>Rado</a:t>
            </a:r>
            <a:r>
              <a:rPr lang="fr-FR" dirty="0" smtClean="0"/>
              <a:t>/Photographie)</a:t>
            </a:r>
          </a:p>
          <a:p>
            <a:pPr marL="342900" indent="-342900">
              <a:buFont typeface="Wingdings" charset="2"/>
              <a:buChar char="ü"/>
            </a:pPr>
            <a:r>
              <a:rPr lang="fr-FR" dirty="0" smtClean="0"/>
              <a:t>La photographie humaniste fait sa réputation</a:t>
            </a:r>
          </a:p>
          <a:p>
            <a:pPr marL="342900" indent="-342900">
              <a:buFont typeface="Wingdings" charset="2"/>
              <a:buChar char="ü"/>
            </a:pPr>
            <a:r>
              <a:rPr lang="fr-FR" dirty="0" smtClean="0"/>
              <a:t>Sabine Weiss y entre en 1952 et collabore avec </a:t>
            </a:r>
            <a:r>
              <a:rPr lang="fr-FR" dirty="0" err="1" smtClean="0"/>
              <a:t>R.Doisneau</a:t>
            </a:r>
            <a:r>
              <a:rPr lang="fr-FR" dirty="0" smtClean="0"/>
              <a:t>, </a:t>
            </a:r>
            <a:r>
              <a:rPr lang="fr-FR" dirty="0" err="1" smtClean="0"/>
              <a:t>W.Ronis</a:t>
            </a:r>
            <a:r>
              <a:rPr lang="fr-FR" dirty="0" smtClean="0"/>
              <a:t>, </a:t>
            </a:r>
            <a:r>
              <a:rPr lang="fr-FR" dirty="0" err="1" smtClean="0"/>
              <a:t>E.Boubat</a:t>
            </a:r>
            <a:r>
              <a:rPr lang="fr-FR" dirty="0" smtClean="0"/>
              <a:t>, </a:t>
            </a:r>
            <a:r>
              <a:rPr lang="fr-FR" dirty="0" err="1" smtClean="0"/>
              <a:t>H.Cartier</a:t>
            </a:r>
            <a:r>
              <a:rPr lang="fr-FR" dirty="0" smtClean="0"/>
              <a:t>-Bresson, </a:t>
            </a:r>
            <a:r>
              <a:rPr lang="fr-FR" dirty="0" err="1" smtClean="0"/>
              <a:t>JP.Charbonnier</a:t>
            </a:r>
            <a:r>
              <a:rPr lang="fr-FR" dirty="0" smtClean="0"/>
              <a:t>, </a:t>
            </a:r>
            <a:r>
              <a:rPr lang="fr-FR" dirty="0"/>
              <a:t>I</a:t>
            </a:r>
            <a:r>
              <a:rPr lang="fr-FR" dirty="0" smtClean="0"/>
              <a:t>sis</a:t>
            </a:r>
            <a:r>
              <a:rPr lang="mr-IN" dirty="0" smtClean="0"/>
              <a:t>…</a:t>
            </a:r>
            <a:endParaRPr lang="fr-FR" dirty="0" smtClean="0"/>
          </a:p>
          <a:p>
            <a:pPr marL="342900" indent="-342900">
              <a:buFont typeface="Wingdings" charset="2"/>
              <a:buChar char="ü"/>
            </a:pPr>
            <a:endParaRPr lang="fr-FR" dirty="0"/>
          </a:p>
        </p:txBody>
      </p:sp>
      <p:sp>
        <p:nvSpPr>
          <p:cNvPr id="3" name="ZoneTexte 2"/>
          <p:cNvSpPr txBox="1"/>
          <p:nvPr/>
        </p:nvSpPr>
        <p:spPr>
          <a:xfrm rot="21419838">
            <a:off x="1107978" y="2963092"/>
            <a:ext cx="23798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i="1" dirty="0" smtClean="0"/>
              <a:t>Porte de Vanves, Paris, 1952</a:t>
            </a:r>
            <a:endParaRPr lang="fr-FR" sz="1400" i="1" dirty="0"/>
          </a:p>
        </p:txBody>
      </p:sp>
      <p:pic>
        <p:nvPicPr>
          <p:cNvPr id="2" name="Image 1" descr="Rolleiflex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15486">
            <a:off x="4349513" y="384658"/>
            <a:ext cx="2002577" cy="2993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5373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SWeiss-1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876300"/>
            <a:ext cx="7620000" cy="5086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1476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Espace réservé du contenu 12" descr="W5.jpeg"/>
          <p:cNvPicPr>
            <a:picLocks noGrp="1" noChangeAspect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21" b="9521"/>
          <a:stretch>
            <a:fillRect/>
          </a:stretch>
        </p:blipFill>
        <p:spPr>
          <a:xfrm rot="20838736">
            <a:off x="5405659" y="4940417"/>
            <a:ext cx="2703373" cy="1456403"/>
          </a:xfrm>
        </p:spPr>
      </p:pic>
      <p:sp>
        <p:nvSpPr>
          <p:cNvPr id="23" name="ZoneTexte 22"/>
          <p:cNvSpPr txBox="1"/>
          <p:nvPr/>
        </p:nvSpPr>
        <p:spPr>
          <a:xfrm>
            <a:off x="1158753" y="602254"/>
            <a:ext cx="72798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fr-FR" dirty="0"/>
              <a:t>Proche de J. Cocteau, J-H. Lartigue, M. </a:t>
            </a:r>
            <a:r>
              <a:rPr lang="fr-FR" dirty="0" smtClean="0"/>
              <a:t>Utrillo, Miro, A. Giacometti, B. Britten</a:t>
            </a:r>
            <a:r>
              <a:rPr lang="mr-IN" dirty="0" smtClean="0"/>
              <a:t>…</a:t>
            </a:r>
            <a:endParaRPr lang="fr-FR" dirty="0" smtClean="0"/>
          </a:p>
        </p:txBody>
      </p:sp>
      <p:pic>
        <p:nvPicPr>
          <p:cNvPr id="24" name="Image 23" descr="ENf6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60879">
            <a:off x="425166" y="3789643"/>
            <a:ext cx="1865537" cy="1397352"/>
          </a:xfrm>
          <a:prstGeom prst="rect">
            <a:avLst/>
          </a:prstGeom>
        </p:spPr>
      </p:pic>
      <p:sp>
        <p:nvSpPr>
          <p:cNvPr id="25" name="ZoneTexte 24"/>
          <p:cNvSpPr txBox="1"/>
          <p:nvPr/>
        </p:nvSpPr>
        <p:spPr>
          <a:xfrm>
            <a:off x="641568" y="5773780"/>
            <a:ext cx="46939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fr-FR" dirty="0"/>
              <a:t>Voyages en Inde et en </a:t>
            </a:r>
            <a:r>
              <a:rPr lang="fr-FR" dirty="0" smtClean="0"/>
              <a:t>Ethiopie</a:t>
            </a:r>
          </a:p>
          <a:p>
            <a:pPr marL="285750" indent="-285750">
              <a:buFont typeface="Arial"/>
              <a:buChar char="•"/>
            </a:pPr>
            <a:r>
              <a:rPr lang="fr-FR" sz="1200" dirty="0" smtClean="0"/>
              <a:t>« C’est une chance de parler à n’importe qui, de voyager et de rencontrer des gens différents. La photographie ouvre tellement de portes</a:t>
            </a:r>
            <a:r>
              <a:rPr lang="mr-IN" sz="1200" dirty="0" smtClean="0"/>
              <a:t>…</a:t>
            </a:r>
            <a:r>
              <a:rPr lang="fr-FR" sz="1200" dirty="0" smtClean="0"/>
              <a:t> »</a:t>
            </a:r>
            <a:endParaRPr lang="fr-FR" sz="1200" dirty="0"/>
          </a:p>
        </p:txBody>
      </p:sp>
      <p:sp>
        <p:nvSpPr>
          <p:cNvPr id="26" name="ZoneTexte 25"/>
          <p:cNvSpPr txBox="1"/>
          <p:nvPr/>
        </p:nvSpPr>
        <p:spPr>
          <a:xfrm>
            <a:off x="2936929" y="3194563"/>
            <a:ext cx="44913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fr-FR" dirty="0"/>
              <a:t>Une sensibilité particulière pour les enfants</a:t>
            </a:r>
          </a:p>
        </p:txBody>
      </p:sp>
      <p:pic>
        <p:nvPicPr>
          <p:cNvPr id="27" name="Image 26" descr="ENf4.jpe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9173">
            <a:off x="2671437" y="4232621"/>
            <a:ext cx="1683244" cy="1365523"/>
          </a:xfrm>
          <a:prstGeom prst="rect">
            <a:avLst/>
          </a:prstGeom>
        </p:spPr>
      </p:pic>
      <p:pic>
        <p:nvPicPr>
          <p:cNvPr id="28" name="Image 27" descr="33.jpe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7756">
            <a:off x="7502801" y="2850376"/>
            <a:ext cx="1145795" cy="1654356"/>
          </a:xfrm>
          <a:prstGeom prst="rect">
            <a:avLst/>
          </a:prstGeom>
        </p:spPr>
      </p:pic>
      <p:pic>
        <p:nvPicPr>
          <p:cNvPr id="2" name="Image 1" descr="giaco.jpe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6687">
            <a:off x="2793628" y="1098016"/>
            <a:ext cx="1077814" cy="1605005"/>
          </a:xfrm>
          <a:prstGeom prst="rect">
            <a:avLst/>
          </a:prstGeom>
        </p:spPr>
      </p:pic>
      <p:pic>
        <p:nvPicPr>
          <p:cNvPr id="3" name="Image 2" descr="Cariole.jpe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4062">
            <a:off x="6477058" y="1301436"/>
            <a:ext cx="1017401" cy="1293480"/>
          </a:xfrm>
          <a:prstGeom prst="rect">
            <a:avLst/>
          </a:prstGeom>
        </p:spPr>
      </p:pic>
      <p:pic>
        <p:nvPicPr>
          <p:cNvPr id="4" name="Image 3" descr="enf2.jpe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73968">
            <a:off x="4518727" y="1577741"/>
            <a:ext cx="1157367" cy="1432385"/>
          </a:xfrm>
          <a:prstGeom prst="rect">
            <a:avLst/>
          </a:prstGeom>
        </p:spPr>
      </p:pic>
      <p:pic>
        <p:nvPicPr>
          <p:cNvPr id="5" name="Image 4" descr="Enf3.jpe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9708" y="3690352"/>
            <a:ext cx="797266" cy="1213421"/>
          </a:xfrm>
          <a:prstGeom prst="rect">
            <a:avLst/>
          </a:prstGeom>
        </p:spPr>
      </p:pic>
      <p:pic>
        <p:nvPicPr>
          <p:cNvPr id="6" name="Image 5" descr="W7.jpe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24104">
            <a:off x="366713" y="1794086"/>
            <a:ext cx="2115430" cy="1195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3053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38951" y="674400"/>
            <a:ext cx="7666099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4400" dirty="0">
                <a:latin typeface="Brush Script Std"/>
                <a:cs typeface="Brush Script Std"/>
              </a:rPr>
              <a:t>« Je photographie pour conserver l’éphémère, fixer les hasards, garder en image ce qui va disparaître: gestes, attitudes, objets qui sont des témoignages de notre passage. L’appareil les ramasse, les fige au moment même où ils disparaissent. »</a:t>
            </a:r>
          </a:p>
        </p:txBody>
      </p:sp>
    </p:spTree>
    <p:extLst>
      <p:ext uri="{BB962C8B-B14F-4D97-AF65-F5344CB8AC3E}">
        <p14:creationId xmlns:p14="http://schemas.microsoft.com/office/powerpoint/2010/main" val="28953798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SWeiss-13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3300" y="0"/>
            <a:ext cx="45777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5274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SWeiss-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876300"/>
            <a:ext cx="7620000" cy="5086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8580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W9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323" y="281487"/>
            <a:ext cx="2715080" cy="1806762"/>
          </a:xfrm>
          <a:prstGeom prst="rect">
            <a:avLst/>
          </a:prstGeom>
        </p:spPr>
      </p:pic>
      <p:pic>
        <p:nvPicPr>
          <p:cNvPr id="7" name="Image 6" descr="W10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360" y="471329"/>
            <a:ext cx="2587306" cy="2035075"/>
          </a:xfrm>
          <a:prstGeom prst="rect">
            <a:avLst/>
          </a:prstGeom>
        </p:spPr>
      </p:pic>
      <p:pic>
        <p:nvPicPr>
          <p:cNvPr id="8" name="Image 7" descr="W24.jpe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695" y="4660920"/>
            <a:ext cx="2575477" cy="1999782"/>
          </a:xfrm>
          <a:prstGeom prst="rect">
            <a:avLst/>
          </a:prstGeom>
        </p:spPr>
      </p:pic>
      <p:pic>
        <p:nvPicPr>
          <p:cNvPr id="10" name="Image 9" descr="W23.jpe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360" y="4602005"/>
            <a:ext cx="2762789" cy="1889260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6677558" y="3227294"/>
            <a:ext cx="14286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latin typeface="American Typewriter"/>
                <a:cs typeface="American Typewriter"/>
              </a:rPr>
              <a:t>Sensibilité</a:t>
            </a:r>
            <a:endParaRPr lang="fr-FR" b="1" dirty="0">
              <a:latin typeface="American Typewriter"/>
              <a:cs typeface="American Typewriter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3960709" y="936112"/>
            <a:ext cx="10801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latin typeface="Arial"/>
                <a:cs typeface="Arial"/>
              </a:rPr>
              <a:t>Cadrage</a:t>
            </a:r>
            <a:endParaRPr lang="fr-FR" dirty="0">
              <a:latin typeface="Arial"/>
              <a:cs typeface="Arial"/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837968" y="3227294"/>
            <a:ext cx="181729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dirty="0" smtClean="0">
                <a:latin typeface="Blackoak Std"/>
                <a:cs typeface="Blackoak Std"/>
              </a:rPr>
              <a:t>Technique</a:t>
            </a:r>
            <a:endParaRPr lang="fr-FR" sz="1000" dirty="0">
              <a:latin typeface="Blackoak Std"/>
              <a:cs typeface="Blackoak Std"/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3810136" y="5793418"/>
            <a:ext cx="15384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latin typeface="Desdemona"/>
                <a:cs typeface="Desdemona"/>
              </a:rPr>
              <a:t>Composition</a:t>
            </a:r>
          </a:p>
          <a:p>
            <a:endParaRPr lang="fr-FR" b="1" dirty="0"/>
          </a:p>
        </p:txBody>
      </p:sp>
      <p:pic>
        <p:nvPicPr>
          <p:cNvPr id="2" name="Image 1" descr="weiss move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3230" y="2297974"/>
            <a:ext cx="2820151" cy="2159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066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SWeiss-8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876300"/>
            <a:ext cx="7620000" cy="5086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9153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Une personnalité discrète</a:t>
            </a:r>
            <a:endParaRPr lang="fr-FR" dirty="0"/>
          </a:p>
        </p:txBody>
      </p:sp>
      <p:sp>
        <p:nvSpPr>
          <p:cNvPr id="6" name="Espace réservé du contenu 5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fr-FR" dirty="0" smtClean="0"/>
              <a:t>Mise à l’honneur au Museum of Modern Art de New-York</a:t>
            </a:r>
            <a:endParaRPr lang="fr-FR" dirty="0"/>
          </a:p>
        </p:txBody>
      </p:sp>
      <p:sp>
        <p:nvSpPr>
          <p:cNvPr id="7" name="Espace réservé du contenu 6"/>
          <p:cNvSpPr>
            <a:spLocks noGrp="1"/>
          </p:cNvSpPr>
          <p:nvPr>
            <p:ph sz="half" idx="13"/>
          </p:nvPr>
        </p:nvSpPr>
        <p:spPr>
          <a:xfrm>
            <a:off x="914400" y="5225772"/>
            <a:ext cx="3566160" cy="1045154"/>
          </a:xfrm>
        </p:spPr>
        <p:txBody>
          <a:bodyPr/>
          <a:lstStyle/>
          <a:p>
            <a:r>
              <a:rPr lang="fr-FR" dirty="0" smtClean="0"/>
              <a:t>Etude sur l’île de la Réunion</a:t>
            </a:r>
            <a:endParaRPr lang="fr-FR" dirty="0"/>
          </a:p>
        </p:txBody>
      </p:sp>
      <p:sp>
        <p:nvSpPr>
          <p:cNvPr id="8" name="Espace réservé du contenu 7"/>
          <p:cNvSpPr>
            <a:spLocks noGrp="1"/>
          </p:cNvSpPr>
          <p:nvPr>
            <p:ph sz="half" idx="14"/>
          </p:nvPr>
        </p:nvSpPr>
        <p:spPr/>
        <p:txBody>
          <a:bodyPr/>
          <a:lstStyle/>
          <a:p>
            <a:r>
              <a:rPr lang="fr-FR" dirty="0" smtClean="0"/>
              <a:t>Reportage sur les Coptes d’Egypte</a:t>
            </a:r>
            <a:endParaRPr lang="fr-FR" dirty="0"/>
          </a:p>
        </p:txBody>
      </p:sp>
      <p:sp>
        <p:nvSpPr>
          <p:cNvPr id="9" name="Espace réservé du contenu 8"/>
          <p:cNvSpPr>
            <a:spLocks noGrp="1"/>
          </p:cNvSpPr>
          <p:nvPr>
            <p:ph sz="half" idx="15"/>
          </p:nvPr>
        </p:nvSpPr>
        <p:spPr>
          <a:xfrm>
            <a:off x="4645152" y="5225772"/>
            <a:ext cx="3566160" cy="899627"/>
          </a:xfrm>
        </p:spPr>
        <p:txBody>
          <a:bodyPr/>
          <a:lstStyle/>
          <a:p>
            <a:r>
              <a:rPr lang="fr-FR" dirty="0" smtClean="0"/>
              <a:t>Publication d’une quarantaine d’ouvrages</a:t>
            </a:r>
            <a:endParaRPr lang="fr-FR" dirty="0"/>
          </a:p>
        </p:txBody>
      </p:sp>
      <p:pic>
        <p:nvPicPr>
          <p:cNvPr id="10" name="Image 9" descr="W45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2661" y="2888846"/>
            <a:ext cx="2128404" cy="2128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5178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SWeiss-7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3300" y="0"/>
            <a:ext cx="45777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0349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992959" y="170202"/>
            <a:ext cx="7313613" cy="739725"/>
          </a:xfrm>
        </p:spPr>
        <p:txBody>
          <a:bodyPr/>
          <a:lstStyle/>
          <a:p>
            <a:r>
              <a:rPr lang="fr-FR" sz="4000" dirty="0" smtClean="0"/>
              <a:t>Sabine Weiss et le mouvement</a:t>
            </a:r>
            <a:r>
              <a:rPr lang="mr-IN" sz="4000" dirty="0" smtClean="0"/>
              <a:t>…</a:t>
            </a:r>
            <a:endParaRPr lang="fr-FR" sz="4000" dirty="0"/>
          </a:p>
        </p:txBody>
      </p:sp>
      <p:pic>
        <p:nvPicPr>
          <p:cNvPr id="4" name="Image 3" descr="move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409" y="3235992"/>
            <a:ext cx="1885428" cy="1325120"/>
          </a:xfrm>
          <a:prstGeom prst="rect">
            <a:avLst/>
          </a:prstGeom>
        </p:spPr>
      </p:pic>
      <p:pic>
        <p:nvPicPr>
          <p:cNvPr id="5" name="Image 4" descr="move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1006" y="4313969"/>
            <a:ext cx="1679754" cy="2155684"/>
          </a:xfrm>
          <a:prstGeom prst="rect">
            <a:avLst/>
          </a:prstGeom>
        </p:spPr>
      </p:pic>
      <p:pic>
        <p:nvPicPr>
          <p:cNvPr id="6" name="Image 5" descr="move3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4878" y="988809"/>
            <a:ext cx="2257179" cy="3002267"/>
          </a:xfrm>
          <a:prstGeom prst="rect">
            <a:avLst/>
          </a:prstGeom>
        </p:spPr>
      </p:pic>
      <p:pic>
        <p:nvPicPr>
          <p:cNvPr id="8" name="Image 7" descr="move6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5538" y="1210511"/>
            <a:ext cx="1584652" cy="2373821"/>
          </a:xfrm>
          <a:prstGeom prst="rect">
            <a:avLst/>
          </a:prstGeom>
        </p:spPr>
      </p:pic>
      <p:pic>
        <p:nvPicPr>
          <p:cNvPr id="9" name="Image 8" descr="move7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683" y="1106641"/>
            <a:ext cx="2500648" cy="1934299"/>
          </a:xfrm>
          <a:prstGeom prst="rect">
            <a:avLst/>
          </a:prstGeom>
        </p:spPr>
      </p:pic>
      <p:pic>
        <p:nvPicPr>
          <p:cNvPr id="10" name="Image 9" descr="W27.jpe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1674" y="4162605"/>
            <a:ext cx="1916054" cy="2467645"/>
          </a:xfrm>
          <a:prstGeom prst="rect">
            <a:avLst/>
          </a:prstGeom>
        </p:spPr>
      </p:pic>
      <p:pic>
        <p:nvPicPr>
          <p:cNvPr id="11" name="Image 10" descr="chat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959" y="4782104"/>
            <a:ext cx="1437225" cy="1912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3339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SWeiss-14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876300"/>
            <a:ext cx="7620000" cy="5086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8773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/>
          <p:cNvSpPr txBox="1"/>
          <p:nvPr/>
        </p:nvSpPr>
        <p:spPr>
          <a:xfrm>
            <a:off x="714388" y="648260"/>
            <a:ext cx="7917799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En 2017, Sabine Weiss fait don de l’ensemble de ses archives au Musée de l’Elysée de Lausanne.</a:t>
            </a:r>
          </a:p>
          <a:p>
            <a:endParaRPr lang="fr-FR" dirty="0"/>
          </a:p>
          <a:p>
            <a:pPr marL="285750" indent="-285750">
              <a:buFont typeface="Wingdings" charset="2"/>
              <a:buChar char="q"/>
            </a:pPr>
            <a:r>
              <a:rPr lang="fr-FR" dirty="0" smtClean="0"/>
              <a:t>200.000 négatifs</a:t>
            </a:r>
          </a:p>
          <a:p>
            <a:pPr marL="285750" indent="-285750">
              <a:buFont typeface="Wingdings" charset="2"/>
              <a:buChar char="q"/>
            </a:pPr>
            <a:r>
              <a:rPr lang="fr-FR" dirty="0" smtClean="0"/>
              <a:t>7000 planches-contact</a:t>
            </a:r>
          </a:p>
          <a:p>
            <a:pPr marL="285750" indent="-285750">
              <a:buFont typeface="Wingdings" charset="2"/>
              <a:buChar char="q"/>
            </a:pPr>
            <a:r>
              <a:rPr lang="fr-FR" dirty="0" smtClean="0"/>
              <a:t>2700 tirages vintage</a:t>
            </a:r>
          </a:p>
          <a:p>
            <a:pPr marL="285750" indent="-285750">
              <a:buFont typeface="Wingdings" charset="2"/>
              <a:buChar char="q"/>
            </a:pPr>
            <a:r>
              <a:rPr lang="fr-FR" dirty="0" smtClean="0"/>
              <a:t>2000 tirages tardifs</a:t>
            </a:r>
          </a:p>
          <a:p>
            <a:pPr marL="285750" indent="-285750">
              <a:buFont typeface="Wingdings" charset="2"/>
              <a:buChar char="q"/>
            </a:pPr>
            <a:r>
              <a:rPr lang="fr-FR" dirty="0" smtClean="0"/>
              <a:t>3500 tirages de travail</a:t>
            </a:r>
          </a:p>
          <a:p>
            <a:pPr marL="285750" indent="-285750">
              <a:buFont typeface="Wingdings" charset="2"/>
              <a:buChar char="q"/>
            </a:pPr>
            <a:r>
              <a:rPr lang="fr-FR" dirty="0" smtClean="0"/>
              <a:t>2000 diapositives</a:t>
            </a:r>
          </a:p>
          <a:p>
            <a:pPr marL="285750" indent="-285750">
              <a:buFont typeface="Wingdings" charset="2"/>
              <a:buChar char="q"/>
            </a:pPr>
            <a:endParaRPr lang="fr-FR" dirty="0"/>
          </a:p>
          <a:p>
            <a:r>
              <a:rPr lang="fr-FR" dirty="0" smtClean="0"/>
              <a:t>Depuis quelques années, Sabine Weiss se consacre entièrement à des expositions qui témoignent de son travail humaniste et de la sensibilité toute particulière de son œuvre.</a:t>
            </a:r>
            <a:endParaRPr lang="fr-FR" dirty="0"/>
          </a:p>
        </p:txBody>
      </p:sp>
      <p:pic>
        <p:nvPicPr>
          <p:cNvPr id="8" name="Image 7" descr="W2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9256" y="4688096"/>
            <a:ext cx="1628069" cy="1578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9265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Photographe humaniste</a:t>
            </a:r>
            <a:br>
              <a:rPr lang="fr-FR" dirty="0" smtClean="0"/>
            </a:br>
            <a:r>
              <a:rPr lang="fr-FR" sz="2400" dirty="0" smtClean="0"/>
              <a:t>Aux côtés de Robert Doisneau, Willy </a:t>
            </a:r>
            <a:r>
              <a:rPr lang="fr-FR" sz="2400" dirty="0" err="1" smtClean="0"/>
              <a:t>Ronis</a:t>
            </a:r>
            <a:r>
              <a:rPr lang="fr-FR" sz="2400" dirty="0" smtClean="0"/>
              <a:t>, Edouard </a:t>
            </a:r>
            <a:r>
              <a:rPr lang="fr-FR" sz="2400" dirty="0" err="1" smtClean="0"/>
              <a:t>Boubat</a:t>
            </a:r>
            <a:r>
              <a:rPr lang="fr-FR" sz="2400" dirty="0" smtClean="0"/>
              <a:t>, Jean Philippe Charbonnier et </a:t>
            </a:r>
            <a:r>
              <a:rPr lang="fr-FR" sz="2400" dirty="0" err="1" smtClean="0"/>
              <a:t>Izis</a:t>
            </a:r>
            <a:r>
              <a:rPr lang="fr-FR" sz="2400" dirty="0" smtClean="0"/>
              <a:t>.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914400" y="2163073"/>
            <a:ext cx="7313613" cy="4531207"/>
          </a:xfrm>
        </p:spPr>
        <p:txBody>
          <a:bodyPr>
            <a:normAutofit fontScale="85000" lnSpcReduction="20000"/>
          </a:bodyPr>
          <a:lstStyle/>
          <a:p>
            <a:r>
              <a:rPr lang="fr-FR" sz="3900" i="1" u="sng" dirty="0" smtClean="0"/>
              <a:t>Le mouvement de photographie humaniste:</a:t>
            </a:r>
          </a:p>
          <a:p>
            <a:pPr>
              <a:buFont typeface="Wingdings" charset="2"/>
              <a:buChar char="ü"/>
            </a:pPr>
            <a:r>
              <a:rPr lang="fr-FR" sz="2800" dirty="0" smtClean="0"/>
              <a:t>Naît en France en 1930 dans Paris et sa banlieue populaire</a:t>
            </a:r>
          </a:p>
          <a:p>
            <a:pPr>
              <a:buFont typeface="Wingdings" charset="2"/>
              <a:buChar char="ü"/>
            </a:pPr>
            <a:r>
              <a:rPr lang="fr-FR" sz="2800" dirty="0" smtClean="0"/>
              <a:t>Apogée entre 1945 et 1960</a:t>
            </a:r>
          </a:p>
          <a:p>
            <a:pPr>
              <a:buFont typeface="Wingdings" charset="2"/>
              <a:buChar char="ü"/>
            </a:pPr>
            <a:r>
              <a:rPr lang="fr-FR" sz="2800" dirty="0" smtClean="0"/>
              <a:t>Lié aux difficultés économiques de l’après-guerre</a:t>
            </a:r>
          </a:p>
          <a:p>
            <a:pPr>
              <a:buFont typeface="Wingdings" charset="2"/>
              <a:buChar char="ü"/>
            </a:pPr>
            <a:r>
              <a:rPr lang="fr-FR" sz="2800" dirty="0" smtClean="0"/>
              <a:t>Témoigne à la fois des bonheurs simples de la vie, mais aussi des difficultés et des injustices</a:t>
            </a:r>
          </a:p>
          <a:p>
            <a:pPr>
              <a:buFont typeface="Wingdings" charset="2"/>
              <a:buChar char="ü"/>
            </a:pPr>
            <a:r>
              <a:rPr lang="fr-FR" sz="2800" dirty="0" smtClean="0"/>
              <a:t>Traduction d’une émotion, d’une poésie (milieux artistiques, rues pavées, la nuit, le brouillard, les fêtes foraines, les amoureux</a:t>
            </a:r>
            <a:r>
              <a:rPr lang="mr-IN" sz="2800" dirty="0" smtClean="0"/>
              <a:t>…</a:t>
            </a:r>
            <a:r>
              <a:rPr lang="fr-FR" sz="2800" dirty="0" smtClean="0"/>
              <a:t>)</a:t>
            </a:r>
          </a:p>
          <a:p>
            <a:pPr>
              <a:buFont typeface="Wingdings" charset="2"/>
              <a:buChar char="ü"/>
            </a:pPr>
            <a:endParaRPr lang="fr-FR" sz="2800" dirty="0"/>
          </a:p>
        </p:txBody>
      </p:sp>
    </p:spTree>
    <p:extLst>
      <p:ext uri="{BB962C8B-B14F-4D97-AF65-F5344CB8AC3E}">
        <p14:creationId xmlns:p14="http://schemas.microsoft.com/office/powerpoint/2010/main" val="9455245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SWeiss-16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876300"/>
            <a:ext cx="7620000" cy="5086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1966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14400" y="503238"/>
            <a:ext cx="7313613" cy="1041674"/>
          </a:xfrm>
        </p:spPr>
        <p:txBody>
          <a:bodyPr/>
          <a:lstStyle/>
          <a:p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242225" y="2572671"/>
            <a:ext cx="876593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²"/>
            </a:pPr>
            <a:r>
              <a:rPr lang="fr-FR" dirty="0" smtClean="0"/>
              <a:t>Née Sabine Weber le 23 juillet 1924 à Saint-</a:t>
            </a:r>
            <a:r>
              <a:rPr lang="fr-FR" dirty="0" err="1" smtClean="0"/>
              <a:t>Gingolph</a:t>
            </a:r>
            <a:r>
              <a:rPr lang="fr-FR" dirty="0" smtClean="0"/>
              <a:t> en Suisse, près de la frontière.</a:t>
            </a:r>
          </a:p>
          <a:p>
            <a:pPr marL="285750" indent="-285750">
              <a:buFont typeface="Wingdings" charset="2"/>
              <a:buChar char="²"/>
            </a:pPr>
            <a:endParaRPr lang="fr-FR" dirty="0" smtClean="0"/>
          </a:p>
          <a:p>
            <a:pPr marL="285750" indent="-285750">
              <a:buFont typeface="Wingdings" charset="2"/>
              <a:buChar char="²"/>
            </a:pPr>
            <a:r>
              <a:rPr lang="fr-FR" dirty="0" smtClean="0"/>
              <a:t>Dès l’enfance, sa mère éveille son regard dans les églises romanes et les galeries d’art</a:t>
            </a:r>
          </a:p>
          <a:p>
            <a:pPr marL="285750" indent="-285750">
              <a:buFont typeface="Wingdings" charset="2"/>
              <a:buChar char="²"/>
            </a:pPr>
            <a:endParaRPr lang="fr-FR" dirty="0" smtClean="0"/>
          </a:p>
          <a:p>
            <a:pPr marL="285750" indent="-285750">
              <a:buFont typeface="Wingdings" charset="2"/>
              <a:buChar char="²"/>
            </a:pPr>
            <a:r>
              <a:rPr lang="fr-FR" dirty="0" smtClean="0"/>
              <a:t>Prise de conscience très jeune que la photographie serait son métier</a:t>
            </a:r>
          </a:p>
          <a:p>
            <a:pPr marL="285750" indent="-285750">
              <a:buFont typeface="Wingdings" charset="2"/>
              <a:buChar char="²"/>
            </a:pPr>
            <a:endParaRPr lang="fr-FR" dirty="0" smtClean="0"/>
          </a:p>
          <a:p>
            <a:pPr marL="285750" indent="-285750">
              <a:buFont typeface="Wingdings" charset="2"/>
              <a:buChar char="²"/>
            </a:pPr>
            <a:endParaRPr lang="fr-FR" dirty="0"/>
          </a:p>
        </p:txBody>
      </p:sp>
      <p:pic>
        <p:nvPicPr>
          <p:cNvPr id="7" name="Image 6" descr="W7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8505" y="4491871"/>
            <a:ext cx="3296976" cy="1863508"/>
          </a:xfrm>
          <a:prstGeom prst="rect">
            <a:avLst/>
          </a:prstGeom>
        </p:spPr>
      </p:pic>
      <p:pic>
        <p:nvPicPr>
          <p:cNvPr id="5" name="Espace réservé du contenu 4" descr="Weiss.jpe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53" b="7053"/>
          <a:stretch>
            <a:fillRect/>
          </a:stretch>
        </p:blipFill>
        <p:spPr>
          <a:xfrm>
            <a:off x="2343692" y="124378"/>
            <a:ext cx="3901788" cy="2179897"/>
          </a:xfrm>
        </p:spPr>
      </p:pic>
    </p:spTree>
    <p:extLst>
      <p:ext uri="{BB962C8B-B14F-4D97-AF65-F5344CB8AC3E}">
        <p14:creationId xmlns:p14="http://schemas.microsoft.com/office/powerpoint/2010/main" val="6218112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SWeiss-9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3300" y="0"/>
            <a:ext cx="45777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2927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idx="4294967295"/>
          </p:nvPr>
        </p:nvSpPr>
        <p:spPr>
          <a:xfrm>
            <a:off x="0" y="503238"/>
            <a:ext cx="7313613" cy="868362"/>
          </a:xfrm>
        </p:spPr>
        <p:txBody>
          <a:bodyPr/>
          <a:lstStyle/>
          <a:p>
            <a:r>
              <a:rPr lang="fr-FR" dirty="0" smtClean="0"/>
              <a:t>Témoignages « humanistes »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4294967295"/>
          </p:nvPr>
        </p:nvSpPr>
        <p:spPr>
          <a:xfrm>
            <a:off x="0" y="1735138"/>
            <a:ext cx="7313613" cy="4056062"/>
          </a:xfrm>
        </p:spPr>
        <p:txBody>
          <a:bodyPr/>
          <a:lstStyle/>
          <a:p>
            <a:pPr>
              <a:buFont typeface="Wingdings" charset="2"/>
              <a:buChar char="q"/>
            </a:pPr>
            <a:r>
              <a:rPr lang="fr-FR" dirty="0" smtClean="0"/>
              <a:t>L’environnement autant que le sujet</a:t>
            </a:r>
          </a:p>
          <a:p>
            <a:pPr lvl="1">
              <a:buFont typeface="Wingdings" charset="2"/>
              <a:buChar char="Ø"/>
            </a:pPr>
            <a:r>
              <a:rPr lang="fr-FR" dirty="0" smtClean="0"/>
              <a:t>La rue</a:t>
            </a:r>
          </a:p>
          <a:p>
            <a:pPr lvl="1">
              <a:buFont typeface="Wingdings" charset="2"/>
              <a:buChar char="Ø"/>
            </a:pPr>
            <a:r>
              <a:rPr lang="fr-FR" dirty="0" smtClean="0"/>
              <a:t>Au travail</a:t>
            </a:r>
          </a:p>
          <a:p>
            <a:pPr lvl="1">
              <a:buFont typeface="Wingdings" charset="2"/>
              <a:buChar char="Ø"/>
            </a:pPr>
            <a:r>
              <a:rPr lang="fr-FR" dirty="0" smtClean="0"/>
              <a:t>Les loisirs</a:t>
            </a:r>
          </a:p>
          <a:p>
            <a:pPr lvl="1">
              <a:buFont typeface="Wingdings" charset="2"/>
              <a:buChar char="Ø"/>
            </a:pPr>
            <a:r>
              <a:rPr lang="fr-FR" dirty="0" smtClean="0"/>
              <a:t>Au bistrot</a:t>
            </a:r>
          </a:p>
        </p:txBody>
      </p:sp>
      <p:pic>
        <p:nvPicPr>
          <p:cNvPr id="5" name="Image 4" descr="Izis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9081" y="4455254"/>
            <a:ext cx="2842861" cy="1592002"/>
          </a:xfrm>
          <a:prstGeom prst="rect">
            <a:avLst/>
          </a:prstGeom>
        </p:spPr>
      </p:pic>
      <p:pic>
        <p:nvPicPr>
          <p:cNvPr id="6" name="Image 5" descr="Boubat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743" y="4130674"/>
            <a:ext cx="1790111" cy="2389890"/>
          </a:xfrm>
          <a:prstGeom prst="rect">
            <a:avLst/>
          </a:prstGeom>
        </p:spPr>
      </p:pic>
      <p:pic>
        <p:nvPicPr>
          <p:cNvPr id="7" name="Image 6" descr="W Ronis.jpe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2225" y="2559578"/>
            <a:ext cx="2254709" cy="1805564"/>
          </a:xfrm>
          <a:prstGeom prst="rect">
            <a:avLst/>
          </a:prstGeom>
        </p:spPr>
      </p:pic>
      <p:pic>
        <p:nvPicPr>
          <p:cNvPr id="8" name="Image 7" descr="Doisneau.jpe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0259" y="4761956"/>
            <a:ext cx="2902911" cy="1640776"/>
          </a:xfrm>
          <a:prstGeom prst="rect">
            <a:avLst/>
          </a:prstGeom>
        </p:spPr>
      </p:pic>
      <p:pic>
        <p:nvPicPr>
          <p:cNvPr id="9" name="Image 8" descr="Weiss.jpe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1813" y="2284080"/>
            <a:ext cx="2554987" cy="1678728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6885906" y="1239302"/>
            <a:ext cx="109142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 smtClean="0"/>
              <a:t>Edouard </a:t>
            </a:r>
            <a:r>
              <a:rPr lang="fr-FR" sz="1000" dirty="0" err="1" smtClean="0"/>
              <a:t>Boubat</a:t>
            </a:r>
            <a:endParaRPr lang="fr-FR" sz="1000" dirty="0" smtClean="0"/>
          </a:p>
          <a:p>
            <a:r>
              <a:rPr lang="fr-FR" sz="1000" dirty="0" smtClean="0"/>
              <a:t>Robert Doisneau</a:t>
            </a:r>
          </a:p>
          <a:p>
            <a:r>
              <a:rPr lang="fr-FR" sz="1000" dirty="0" smtClean="0"/>
              <a:t>Sabine Weiss</a:t>
            </a:r>
          </a:p>
          <a:p>
            <a:r>
              <a:rPr lang="fr-FR" sz="1000" dirty="0" smtClean="0"/>
              <a:t>Willy </a:t>
            </a:r>
            <a:r>
              <a:rPr lang="fr-FR" sz="1000" dirty="0" err="1" smtClean="0"/>
              <a:t>Ronis</a:t>
            </a:r>
            <a:endParaRPr lang="fr-FR" sz="1000" dirty="0" smtClean="0"/>
          </a:p>
          <a:p>
            <a:r>
              <a:rPr lang="fr-FR" sz="1000" dirty="0" smtClean="0"/>
              <a:t>Isis</a:t>
            </a:r>
            <a:endParaRPr lang="fr-FR" sz="1000" dirty="0"/>
          </a:p>
        </p:txBody>
      </p:sp>
    </p:spTree>
    <p:extLst>
      <p:ext uri="{BB962C8B-B14F-4D97-AF65-F5344CB8AC3E}">
        <p14:creationId xmlns:p14="http://schemas.microsoft.com/office/powerpoint/2010/main" val="15271296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SWeiss-3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876300"/>
            <a:ext cx="7620000" cy="5086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6696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Espace réservé pour une image  7" descr="polyfoto, genève, 1937nb.jpg"/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20" b="22920"/>
          <a:stretch>
            <a:fillRect/>
          </a:stretch>
        </p:blipFill>
        <p:spPr/>
      </p:pic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5013434" y="280819"/>
            <a:ext cx="3566160" cy="1597952"/>
          </a:xfrm>
        </p:spPr>
        <p:txBody>
          <a:bodyPr/>
          <a:lstStyle/>
          <a:p>
            <a:pPr algn="ctr"/>
            <a:r>
              <a:rPr lang="fr-FR" dirty="0" smtClean="0"/>
              <a:t>De Genève à Paris 1942 / 1946</a:t>
            </a:r>
            <a:endParaRPr lang="fr-FR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half" idx="2"/>
          </p:nvPr>
        </p:nvSpPr>
        <p:spPr>
          <a:xfrm>
            <a:off x="5013432" y="1878771"/>
            <a:ext cx="3566160" cy="2984383"/>
          </a:xfrm>
        </p:spPr>
        <p:txBody>
          <a:bodyPr>
            <a:normAutofit/>
          </a:bodyPr>
          <a:lstStyle/>
          <a:p>
            <a:pPr marL="342900" indent="-342900">
              <a:buFont typeface="Courier New"/>
              <a:buChar char="o"/>
            </a:pPr>
            <a:r>
              <a:rPr lang="fr-FR" sz="1700" dirty="0" smtClean="0"/>
              <a:t>Apprentissage du métier à Genève chez Paul Boissonnas, portraitiste de père en fils.</a:t>
            </a:r>
          </a:p>
          <a:p>
            <a:pPr marL="342900" indent="-342900">
              <a:buFont typeface="Courier New"/>
              <a:buChar char="o"/>
            </a:pPr>
            <a:r>
              <a:rPr lang="fr-FR" sz="1700" dirty="0" smtClean="0"/>
              <a:t>Diplômée en 1945</a:t>
            </a:r>
          </a:p>
          <a:p>
            <a:pPr marL="342900" indent="-342900">
              <a:buFont typeface="Courier New"/>
              <a:buChar char="o"/>
            </a:pPr>
            <a:r>
              <a:rPr lang="fr-FR" sz="1700" dirty="0" smtClean="0"/>
              <a:t>Brève activité à Genève, puis installation définitive à Paris en 1946</a:t>
            </a:r>
          </a:p>
          <a:p>
            <a:pPr marL="342900" indent="-342900">
              <a:buFont typeface="Courier New"/>
              <a:buChar char="o"/>
            </a:pPr>
            <a:r>
              <a:rPr lang="fr-FR" sz="1700" dirty="0" smtClean="0"/>
              <a:t>Devient l’assistante de Willy </a:t>
            </a:r>
            <a:r>
              <a:rPr lang="fr-FR" sz="1700" dirty="0" err="1" smtClean="0"/>
              <a:t>Maywald</a:t>
            </a:r>
            <a:r>
              <a:rPr lang="fr-FR" sz="1700" dirty="0" smtClean="0"/>
              <a:t>, photographe de mode</a:t>
            </a:r>
          </a:p>
          <a:p>
            <a:endParaRPr lang="fr-FR" dirty="0"/>
          </a:p>
        </p:txBody>
      </p:sp>
      <p:pic>
        <p:nvPicPr>
          <p:cNvPr id="10" name="Image 9" descr="WM1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78856">
            <a:off x="4493486" y="4392364"/>
            <a:ext cx="900934" cy="1145409"/>
          </a:xfrm>
          <a:prstGeom prst="rect">
            <a:avLst/>
          </a:prstGeom>
        </p:spPr>
      </p:pic>
      <p:pic>
        <p:nvPicPr>
          <p:cNvPr id="11" name="Image 10" descr="WM3.jpe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09668">
            <a:off x="4853903" y="5496958"/>
            <a:ext cx="976290" cy="1096023"/>
          </a:xfrm>
          <a:prstGeom prst="rect">
            <a:avLst/>
          </a:prstGeom>
        </p:spPr>
      </p:pic>
      <p:pic>
        <p:nvPicPr>
          <p:cNvPr id="12" name="Image 11" descr="WM6.jpe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2230" y="4863154"/>
            <a:ext cx="1349900" cy="1570556"/>
          </a:xfrm>
          <a:prstGeom prst="rect">
            <a:avLst/>
          </a:prstGeom>
        </p:spPr>
      </p:pic>
      <p:pic>
        <p:nvPicPr>
          <p:cNvPr id="14" name="Image 13" descr="WM2.jpe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95125">
            <a:off x="7410733" y="4644853"/>
            <a:ext cx="1120344" cy="1166177"/>
          </a:xfrm>
          <a:prstGeom prst="rect">
            <a:avLst/>
          </a:prstGeom>
        </p:spPr>
      </p:pic>
      <p:pic>
        <p:nvPicPr>
          <p:cNvPr id="15" name="Image 14" descr="WM7.jpe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31085">
            <a:off x="7876833" y="5586723"/>
            <a:ext cx="1002104" cy="1052438"/>
          </a:xfrm>
          <a:prstGeom prst="rect">
            <a:avLst/>
          </a:prstGeom>
        </p:spPr>
      </p:pic>
      <p:pic>
        <p:nvPicPr>
          <p:cNvPr id="3" name="Espace réservé pour une image  2" descr="SWeiss-17.jpg"/>
          <p:cNvPicPr>
            <a:picLocks noGrp="1" noChangeAspect="1"/>
          </p:cNvPicPr>
          <p:nvPr>
            <p:ph type="pic" sz="quarter" idx="16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1" r="415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7153713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jpeg"/><Relationship Id="rId5" Type="http://schemas.openxmlformats.org/officeDocument/2006/relationships/image" Target="../media/image5.jpeg"/><Relationship Id="rId1" Type="http://schemas.openxmlformats.org/officeDocument/2006/relationships/image" Target="../media/image1.jpeg"/><Relationship Id="rId2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Encrier">
  <a:themeElements>
    <a:clrScheme name="Inkwell">
      <a:dk1>
        <a:sysClr val="windowText" lastClr="000000"/>
      </a:dk1>
      <a:lt1>
        <a:sysClr val="window" lastClr="FFFFFF"/>
      </a:lt1>
      <a:dk2>
        <a:srgbClr val="584D2E"/>
      </a:dk2>
      <a:lt2>
        <a:srgbClr val="EFE7C3"/>
      </a:lt2>
      <a:accent1>
        <a:srgbClr val="860908"/>
      </a:accent1>
      <a:accent2>
        <a:srgbClr val="4A0505"/>
      </a:accent2>
      <a:accent3>
        <a:srgbClr val="7A500A"/>
      </a:accent3>
      <a:accent4>
        <a:srgbClr val="C47810"/>
      </a:accent4>
      <a:accent5>
        <a:srgbClr val="827752"/>
      </a:accent5>
      <a:accent6>
        <a:srgbClr val="B5BB83"/>
      </a:accent6>
      <a:hlink>
        <a:srgbClr val="C47810"/>
      </a:hlink>
      <a:folHlink>
        <a:srgbClr val="F0A43A"/>
      </a:folHlink>
    </a:clrScheme>
    <a:fontScheme name="Inkwell">
      <a:majorFont>
        <a:latin typeface="Goudy Old Style"/>
        <a:ea typeface=""/>
        <a:cs typeface=""/>
        <a:font script="Jpan" typeface="ＭＳ 明朝"/>
        <a:font script="Hans" typeface="宋体"/>
        <a:font script="Hant" typeface="新細明體"/>
      </a:majorFont>
      <a:minorFont>
        <a:latin typeface="Goudy Old Style"/>
        <a:ea typeface=""/>
        <a:cs typeface=""/>
        <a:font script="Jpan" typeface="ＭＳ 明朝"/>
        <a:font script="Hans" typeface="宋体"/>
        <a:font script="Hant" typeface="新細明體"/>
      </a:minorFont>
    </a:fontScheme>
    <a:fmtScheme name="Inkwell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30000"/>
              </a:schemeClr>
              <a:schemeClr val="phClr">
                <a:alpha val="10000"/>
                <a:satMod val="12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shade val="30000"/>
                <a:satMod val="150000"/>
              </a:schemeClr>
              <a:schemeClr val="phClr">
                <a:alpha val="10000"/>
                <a:satMod val="120000"/>
              </a:schemeClr>
            </a:duotone>
          </a:blip>
          <a:stretch/>
        </a:blip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101600" dist="38100" dir="5400000" rotWithShape="0">
              <a:srgbClr val="000000">
                <a:alpha val="7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75000"/>
              </a:srgbClr>
            </a:outerShdw>
            <a:softEdge rad="25400"/>
          </a:effectLst>
        </a:effectStyle>
      </a:effectStyleLst>
      <a:bgFillStyleLst>
        <a:blipFill rotWithShape="1">
          <a:blip xmlns:r="http://schemas.openxmlformats.org/officeDocument/2006/relationships" r:embed="rId3"/>
          <a:stretch/>
        </a:blipFill>
        <a:blipFill rotWithShape="1">
          <a:blip xmlns:r="http://schemas.openxmlformats.org/officeDocument/2006/relationships" r:embed="rId4"/>
          <a:stretch/>
        </a:blipFill>
        <a:blipFill rotWithShape="1">
          <a:blip xmlns:r="http://schemas.openxmlformats.org/officeDocument/2006/relationships" r:embed="rId5"/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Encrier.thmx</Template>
  <TotalTime>413</TotalTime>
  <Words>512</Words>
  <Application>Microsoft Macintosh PowerPoint</Application>
  <PresentationFormat>Présentation à l'écran (4:3)</PresentationFormat>
  <Paragraphs>70</Paragraphs>
  <Slides>26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26</vt:i4>
      </vt:variant>
    </vt:vector>
  </HeadingPairs>
  <TitlesOfParts>
    <vt:vector size="27" baseType="lpstr">
      <vt:lpstr>Encrier</vt:lpstr>
      <vt:lpstr>Sabine Weiss </vt:lpstr>
      <vt:lpstr>Présentation PowerPoint</vt:lpstr>
      <vt:lpstr>Photographe humaniste Aux côtés de Robert Doisneau, Willy Ronis, Edouard Boubat, Jean Philippe Charbonnier et Izis.</vt:lpstr>
      <vt:lpstr>Présentation PowerPoint</vt:lpstr>
      <vt:lpstr>Présentation PowerPoint</vt:lpstr>
      <vt:lpstr>Présentation PowerPoint</vt:lpstr>
      <vt:lpstr>Témoignages « humanistes »</vt:lpstr>
      <vt:lpstr>Présentation PowerPoint</vt:lpstr>
      <vt:lpstr>De Genève à Paris 1942 / 1946</vt:lpstr>
      <vt:lpstr>Présentation PowerPoint</vt:lpstr>
      <vt:lpstr>Ses débuts à Paname…</vt:lpstr>
      <vt:lpstr>Présentation PowerPoint</vt:lpstr>
      <vt:lpstr>L’émancipation…</vt:lpstr>
      <vt:lpstr>Présentation PowerPoint</vt:lpstr>
      <vt:lpstr>L’agence Rapho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Une personnalité discrète</vt:lpstr>
      <vt:lpstr>Présentation PowerPoint</vt:lpstr>
      <vt:lpstr>Sabine Weiss et le mouvement…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Sabine Weiss </dc:title>
  <dc:creator>Vincent BASSO-BERT</dc:creator>
  <cp:lastModifiedBy>Vincent BASSO-BERT</cp:lastModifiedBy>
  <cp:revision>35</cp:revision>
  <dcterms:created xsi:type="dcterms:W3CDTF">2019-08-03T16:29:31Z</dcterms:created>
  <dcterms:modified xsi:type="dcterms:W3CDTF">2019-11-11T14:00:32Z</dcterms:modified>
</cp:coreProperties>
</file>