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72" r:id="rId6"/>
    <p:sldId id="259" r:id="rId7"/>
    <p:sldId id="260" r:id="rId8"/>
    <p:sldId id="262" r:id="rId9"/>
    <p:sldId id="261" r:id="rId10"/>
    <p:sldId id="263" r:id="rId11"/>
    <p:sldId id="265" r:id="rId12"/>
    <p:sldId id="270" r:id="rId13"/>
    <p:sldId id="267" r:id="rId14"/>
    <p:sldId id="269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 autoAdjust="0"/>
    <p:restoredTop sz="91431" autoAdjust="0"/>
  </p:normalViewPr>
  <p:slideViewPr>
    <p:cSldViewPr snapToGrid="0" snapToObjects="1">
      <p:cViewPr varScale="1">
        <p:scale>
          <a:sx n="187" d="100"/>
          <a:sy n="187" d="100"/>
        </p:scale>
        <p:origin x="-30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g"/><Relationship Id="rId5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4" Type="http://schemas.openxmlformats.org/officeDocument/2006/relationships/image" Target="../media/image37.jpeg"/><Relationship Id="rId5" Type="http://schemas.openxmlformats.org/officeDocument/2006/relationships/image" Target="../media/image38.jpg"/><Relationship Id="rId6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5" Type="http://schemas.openxmlformats.org/officeDocument/2006/relationships/image" Target="../media/image43.jpeg"/><Relationship Id="rId6" Type="http://schemas.openxmlformats.org/officeDocument/2006/relationships/image" Target="../media/image44.jpg"/><Relationship Id="rId7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4" Type="http://schemas.openxmlformats.org/officeDocument/2006/relationships/image" Target="../media/image49.jpeg"/><Relationship Id="rId5" Type="http://schemas.openxmlformats.org/officeDocument/2006/relationships/image" Target="../media/image50.jpeg"/><Relationship Id="rId6" Type="http://schemas.openxmlformats.org/officeDocument/2006/relationships/image" Target="../media/image45.jpeg"/><Relationship Id="rId7" Type="http://schemas.openxmlformats.org/officeDocument/2006/relationships/image" Target="../media/image51.jpeg"/><Relationship Id="rId8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g"/><Relationship Id="rId5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7" Type="http://schemas.openxmlformats.org/officeDocument/2006/relationships/image" Target="../media/image17.jpeg"/><Relationship Id="rId8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5" Type="http://schemas.openxmlformats.org/officeDocument/2006/relationships/image" Target="../media/image27.jpeg"/><Relationship Id="rId6" Type="http://schemas.openxmlformats.org/officeDocument/2006/relationships/image" Target="../media/image28.jpeg"/><Relationship Id="rId7" Type="http://schemas.openxmlformats.org/officeDocument/2006/relationships/image" Target="../media/image29.jpeg"/><Relationship Id="rId8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237239"/>
            <a:ext cx="7772400" cy="2114434"/>
          </a:xfrm>
        </p:spPr>
        <p:txBody>
          <a:bodyPr/>
          <a:lstStyle/>
          <a:p>
            <a:r>
              <a:rPr lang="fr-FR" dirty="0" smtClean="0"/>
              <a:t>Roger SCHALL    </a:t>
            </a:r>
            <a:br>
              <a:rPr lang="fr-FR" dirty="0" smtClean="0"/>
            </a:br>
            <a:r>
              <a:rPr lang="fr-FR" sz="3200" dirty="0" smtClean="0"/>
              <a:t>1904 / 1995</a:t>
            </a:r>
            <a:endParaRPr lang="fr-FR" sz="3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572476"/>
            <a:ext cx="6400800" cy="2066324"/>
          </a:xfrm>
        </p:spPr>
        <p:txBody>
          <a:bodyPr/>
          <a:lstStyle/>
          <a:p>
            <a:r>
              <a:rPr lang="fr-FR" dirty="0" smtClean="0"/>
              <a:t>Photographe de l’ombre</a:t>
            </a:r>
          </a:p>
          <a:p>
            <a:r>
              <a:rPr lang="fr-FR" dirty="0"/>
              <a:t>&amp;</a:t>
            </a:r>
            <a:endParaRPr lang="fr-FR" dirty="0" smtClean="0"/>
          </a:p>
          <a:p>
            <a:r>
              <a:rPr lang="fr-FR" dirty="0" smtClean="0"/>
              <a:t>Photographe dans l’ombre</a:t>
            </a:r>
            <a:r>
              <a:rPr lang="mr-IN" dirty="0" smtClean="0"/>
              <a:t>…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1049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939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Paris 1940 / 1944</a:t>
            </a:r>
            <a:br>
              <a:rPr lang="fr-FR" dirty="0" smtClean="0"/>
            </a:br>
            <a:r>
              <a:rPr lang="fr-FR" dirty="0" smtClean="0"/>
              <a:t>Période Leica</a:t>
            </a:r>
            <a:br>
              <a:rPr lang="fr-FR" dirty="0" smtClean="0"/>
            </a:br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5014"/>
          </a:xfrm>
        </p:spPr>
        <p:txBody>
          <a:bodyPr/>
          <a:lstStyle/>
          <a:p>
            <a:r>
              <a:rPr lang="fr-FR" sz="2800" dirty="0" smtClean="0"/>
              <a:t>C’est la deuxième grande partie de son œuvre</a:t>
            </a:r>
          </a:p>
          <a:p>
            <a:r>
              <a:rPr lang="fr-FR" sz="2800" dirty="0" smtClean="0"/>
              <a:t>Les allemands sont là, il photographie Paris et les parisiens dans leur quotidien entre juin 40 et août 44.</a:t>
            </a:r>
          </a:p>
          <a:p>
            <a:r>
              <a:rPr lang="fr-FR" sz="2800" dirty="0" smtClean="0"/>
              <a:t>Publie fin 1944 « Paris sous la botte des nazis »</a:t>
            </a:r>
          </a:p>
          <a:p>
            <a:endParaRPr lang="fr-FR" dirty="0"/>
          </a:p>
        </p:txBody>
      </p:sp>
      <p:pic>
        <p:nvPicPr>
          <p:cNvPr id="4" name="Image 3" descr="17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743" y="3934782"/>
            <a:ext cx="2437895" cy="2601412"/>
          </a:xfrm>
          <a:prstGeom prst="rect">
            <a:avLst/>
          </a:prstGeom>
        </p:spPr>
      </p:pic>
      <p:pic>
        <p:nvPicPr>
          <p:cNvPr id="6" name="Image 5" descr="images (4)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265" y="3930819"/>
            <a:ext cx="2250194" cy="2665279"/>
          </a:xfrm>
          <a:prstGeom prst="rect">
            <a:avLst/>
          </a:prstGeom>
        </p:spPr>
      </p:pic>
      <p:pic>
        <p:nvPicPr>
          <p:cNvPr id="7" name="Image 6" descr="274px-LEI0150_198_Leica_II_schwarz_-_Sn._67777_1931-M39_front_view_Umbau_von_Ic-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109" y="274638"/>
            <a:ext cx="1050749" cy="69027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867411" y="1086675"/>
            <a:ext cx="22853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Leica II Elmar f:3,5 / 5cm</a:t>
            </a:r>
            <a:endParaRPr lang="fr-FR" sz="1000" dirty="0"/>
          </a:p>
        </p:txBody>
      </p:sp>
      <p:pic>
        <p:nvPicPr>
          <p:cNvPr id="5" name="Image 4" descr="s-l30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78" y="4069699"/>
            <a:ext cx="1786182" cy="221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54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17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84" y="298869"/>
            <a:ext cx="2057189" cy="2195171"/>
          </a:xfrm>
          <a:prstGeom prst="rect">
            <a:avLst/>
          </a:prstGeom>
        </p:spPr>
      </p:pic>
      <p:pic>
        <p:nvPicPr>
          <p:cNvPr id="5" name="Image 4" descr="17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913" y="2176409"/>
            <a:ext cx="2659478" cy="2837857"/>
          </a:xfrm>
          <a:prstGeom prst="rect">
            <a:avLst/>
          </a:prstGeom>
        </p:spPr>
      </p:pic>
      <p:pic>
        <p:nvPicPr>
          <p:cNvPr id="6" name="Image 5" descr="images (16)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01" y="298869"/>
            <a:ext cx="2245998" cy="2245998"/>
          </a:xfrm>
          <a:prstGeom prst="rect">
            <a:avLst/>
          </a:prstGeom>
        </p:spPr>
      </p:pic>
      <p:pic>
        <p:nvPicPr>
          <p:cNvPr id="7" name="Image 6" descr="171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83" y="4032479"/>
            <a:ext cx="2147091" cy="2147091"/>
          </a:xfrm>
          <a:prstGeom prst="rect">
            <a:avLst/>
          </a:prstGeom>
        </p:spPr>
      </p:pic>
      <p:pic>
        <p:nvPicPr>
          <p:cNvPr id="8" name="Image 7" descr="images (3)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973" y="4091396"/>
            <a:ext cx="2179026" cy="218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69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964403" y="1568901"/>
            <a:ext cx="184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Son style de prise de vue de Paris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u="sng" dirty="0" smtClean="0"/>
              <a:t>La lumière difficile</a:t>
            </a:r>
            <a:r>
              <a:rPr lang="fr-FR" dirty="0" smtClean="0"/>
              <a:t>: réverbères, enseignes</a:t>
            </a:r>
            <a:r>
              <a:rPr lang="mr-IN" dirty="0" smtClean="0"/>
              <a:t>…</a:t>
            </a:r>
            <a:endParaRPr lang="fr-FR" dirty="0" smtClean="0"/>
          </a:p>
          <a:p>
            <a:r>
              <a:rPr lang="fr-FR" u="sng" dirty="0" smtClean="0"/>
              <a:t>Les oppositions:</a:t>
            </a:r>
            <a:r>
              <a:rPr lang="fr-FR" dirty="0" smtClean="0"/>
              <a:t> lumières et ombres</a:t>
            </a:r>
          </a:p>
          <a:p>
            <a:r>
              <a:rPr lang="fr-FR" u="sng" dirty="0" smtClean="0"/>
              <a:t>La nuit</a:t>
            </a:r>
            <a:r>
              <a:rPr lang="fr-FR" dirty="0" smtClean="0"/>
              <a:t>: contrastes forts</a:t>
            </a:r>
          </a:p>
          <a:p>
            <a:r>
              <a:rPr lang="fr-FR" u="sng" dirty="0" smtClean="0"/>
              <a:t>Le brouillard</a:t>
            </a:r>
            <a:r>
              <a:rPr lang="fr-FR" dirty="0" smtClean="0"/>
              <a:t>: brumes et pollution charbon</a:t>
            </a:r>
            <a:endParaRPr lang="fr-FR" u="sng" dirty="0" smtClean="0"/>
          </a:p>
          <a:p>
            <a:r>
              <a:rPr lang="fr-FR" u="sng" dirty="0" smtClean="0"/>
              <a:t>La pluie</a:t>
            </a:r>
            <a:r>
              <a:rPr lang="fr-FR" dirty="0" smtClean="0"/>
              <a:t>: de jour comme de nuit</a:t>
            </a:r>
            <a:endParaRPr lang="fr-FR" u="sng" dirty="0" smtClean="0"/>
          </a:p>
          <a:p>
            <a:r>
              <a:rPr lang="fr-FR" u="sng" dirty="0" smtClean="0"/>
              <a:t>Les reflets</a:t>
            </a:r>
            <a:r>
              <a:rPr lang="fr-FR" dirty="0" smtClean="0"/>
              <a:t>: cadrage, symétries</a:t>
            </a:r>
            <a:r>
              <a:rPr lang="mr-IN" dirty="0" smtClean="0"/>
              <a:t>…</a:t>
            </a:r>
            <a:endParaRPr lang="fr-FR" u="sng" dirty="0" smtClean="0"/>
          </a:p>
          <a:p>
            <a:r>
              <a:rPr lang="fr-FR" u="sng" dirty="0" smtClean="0"/>
              <a:t>Les pavés</a:t>
            </a:r>
            <a:r>
              <a:rPr lang="fr-FR" dirty="0" smtClean="0"/>
              <a:t>: atmosphère</a:t>
            </a:r>
          </a:p>
          <a:p>
            <a:r>
              <a:rPr lang="fr-FR" u="sng" dirty="0" smtClean="0"/>
              <a:t>La vie parisienne</a:t>
            </a:r>
            <a:r>
              <a:rPr lang="fr-FR" dirty="0" smtClean="0"/>
              <a:t>: métro, rues, voitures</a:t>
            </a:r>
            <a:r>
              <a:rPr lang="mr-IN" dirty="0" smtClean="0"/>
              <a:t>…</a:t>
            </a:r>
            <a:endParaRPr lang="fr-FR" u="sng" dirty="0"/>
          </a:p>
        </p:txBody>
      </p:sp>
    </p:spTree>
    <p:extLst>
      <p:ext uri="{BB962C8B-B14F-4D97-AF65-F5344CB8AC3E}">
        <p14:creationId xmlns:p14="http://schemas.microsoft.com/office/powerpoint/2010/main" val="3320615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images (8)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079" y="414046"/>
            <a:ext cx="2141254" cy="2268943"/>
          </a:xfrm>
          <a:prstGeom prst="rect">
            <a:avLst/>
          </a:prstGeom>
        </p:spPr>
      </p:pic>
      <p:pic>
        <p:nvPicPr>
          <p:cNvPr id="5" name="Image 4" descr="images (9)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721" y="414046"/>
            <a:ext cx="2191145" cy="2191145"/>
          </a:xfrm>
          <a:prstGeom prst="rect">
            <a:avLst/>
          </a:prstGeom>
        </p:spPr>
      </p:pic>
      <p:pic>
        <p:nvPicPr>
          <p:cNvPr id="6" name="Image 5" descr="images (11)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36" y="414046"/>
            <a:ext cx="2082334" cy="2206510"/>
          </a:xfrm>
          <a:prstGeom prst="rect">
            <a:avLst/>
          </a:prstGeom>
        </p:spPr>
      </p:pic>
      <p:pic>
        <p:nvPicPr>
          <p:cNvPr id="9" name="Image 8" descr="images (10)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36" y="3455420"/>
            <a:ext cx="1845221" cy="2527568"/>
          </a:xfrm>
          <a:prstGeom prst="rect">
            <a:avLst/>
          </a:prstGeom>
        </p:spPr>
      </p:pic>
      <p:pic>
        <p:nvPicPr>
          <p:cNvPr id="13" name="Image 12" descr="roger-schall-die-kaiser-wilhelm-gedc3a4chtniskirche-im-spiegel-eines-schaufensters-1936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624" y="3455421"/>
            <a:ext cx="2769867" cy="2769867"/>
          </a:xfrm>
          <a:prstGeom prst="rect">
            <a:avLst/>
          </a:prstGeom>
        </p:spPr>
      </p:pic>
      <p:pic>
        <p:nvPicPr>
          <p:cNvPr id="15" name="Image 14" descr="téléchargement (2)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794" y="3455420"/>
            <a:ext cx="2270982" cy="224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620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L’après guerre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7638"/>
            <a:ext cx="6313995" cy="4912301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Son livre s’écoule en « feu de paille » mais les français veulent tourner la page de la guerre.</a:t>
            </a:r>
          </a:p>
          <a:p>
            <a:endParaRPr lang="fr-FR" dirty="0" smtClean="0"/>
          </a:p>
          <a:p>
            <a:pPr>
              <a:buFontTx/>
              <a:buChar char="•"/>
            </a:pPr>
            <a:r>
              <a:rPr lang="fr-FR" dirty="0" smtClean="0"/>
              <a:t>Essaie de reprendre la photographie de mode, sans réel succès.</a:t>
            </a:r>
          </a:p>
          <a:p>
            <a:pPr>
              <a:buFontTx/>
              <a:buChar char="•"/>
            </a:pPr>
            <a:r>
              <a:rPr lang="fr-FR" dirty="0" smtClean="0"/>
              <a:t>Arrête définitivement la photo en 1970, son fils lui succède</a:t>
            </a:r>
            <a:r>
              <a:rPr lang="mr-IN" dirty="0" smtClean="0"/>
              <a:t>…</a:t>
            </a:r>
            <a:endParaRPr lang="fr-FR" dirty="0" smtClean="0"/>
          </a:p>
          <a:p>
            <a:pPr>
              <a:buFontTx/>
              <a:buChar char="•"/>
            </a:pPr>
            <a:r>
              <a:rPr lang="fr-FR" dirty="0" smtClean="0"/>
              <a:t>Reconnu récemment, classé photographe humaniste à côté de Doisneau, Ronis, Weiss, Brassaï</a:t>
            </a:r>
            <a:r>
              <a:rPr lang="mr-IN" dirty="0" smtClean="0"/>
              <a:t>…</a:t>
            </a:r>
            <a:endParaRPr lang="fr-FR" dirty="0"/>
          </a:p>
        </p:txBody>
      </p:sp>
      <p:pic>
        <p:nvPicPr>
          <p:cNvPr id="4" name="Image 3" descr="517NyKcuo7L._SX441_BO1,204,203,200_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195" y="1417638"/>
            <a:ext cx="2271778" cy="256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950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téléchargement (7)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6" y="549883"/>
            <a:ext cx="2176424" cy="2245360"/>
          </a:xfrm>
          <a:prstGeom prst="rect">
            <a:avLst/>
          </a:prstGeom>
        </p:spPr>
      </p:pic>
      <p:pic>
        <p:nvPicPr>
          <p:cNvPr id="5" name="Image 4" descr="téléchargement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941" y="3376972"/>
            <a:ext cx="2075394" cy="2160296"/>
          </a:xfrm>
          <a:prstGeom prst="rect">
            <a:avLst/>
          </a:prstGeom>
        </p:spPr>
      </p:pic>
      <p:pic>
        <p:nvPicPr>
          <p:cNvPr id="7" name="Image 6" descr="images (13)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941" y="511739"/>
            <a:ext cx="2003381" cy="2113155"/>
          </a:xfrm>
          <a:prstGeom prst="rect">
            <a:avLst/>
          </a:prstGeom>
        </p:spPr>
      </p:pic>
      <p:pic>
        <p:nvPicPr>
          <p:cNvPr id="8" name="Image 7" descr="téléchargement (1)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6" y="3526391"/>
            <a:ext cx="2157393" cy="2147805"/>
          </a:xfrm>
          <a:prstGeom prst="rect">
            <a:avLst/>
          </a:prstGeom>
        </p:spPr>
      </p:pic>
      <p:pic>
        <p:nvPicPr>
          <p:cNvPr id="10" name="Image 9" descr="téléchargement (2)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646" y="2240300"/>
            <a:ext cx="2460465" cy="2427803"/>
          </a:xfrm>
          <a:prstGeom prst="rect">
            <a:avLst/>
          </a:prstGeom>
        </p:spPr>
      </p:pic>
      <p:pic>
        <p:nvPicPr>
          <p:cNvPr id="11" name="Image 10" descr="téléchargement (5)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343" y="511739"/>
            <a:ext cx="1393759" cy="1412509"/>
          </a:xfrm>
          <a:prstGeom prst="rect">
            <a:avLst/>
          </a:prstGeom>
        </p:spPr>
      </p:pic>
      <p:pic>
        <p:nvPicPr>
          <p:cNvPr id="13" name="Image 12" descr="roger_schall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343" y="5092864"/>
            <a:ext cx="2022788" cy="1348525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8536800" y="6592059"/>
            <a:ext cx="184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8367214" y="6377482"/>
            <a:ext cx="497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FIN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5969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44529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Photographe de père en fils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02989"/>
            <a:ext cx="8229600" cy="5744531"/>
          </a:xfrm>
        </p:spPr>
        <p:txBody>
          <a:bodyPr>
            <a:normAutofit fontScale="62500" lnSpcReduction="20000"/>
          </a:bodyPr>
          <a:lstStyle/>
          <a:p>
            <a:r>
              <a:rPr lang="fr-FR" dirty="0" smtClean="0"/>
              <a:t>Son père, portraitiste avait son </a:t>
            </a:r>
          </a:p>
          <a:p>
            <a:pPr marL="0" indent="0">
              <a:buNone/>
            </a:pPr>
            <a:r>
              <a:rPr lang="fr-FR" dirty="0" smtClean="0"/>
              <a:t>    studio à Montmartre</a:t>
            </a:r>
            <a:r>
              <a:rPr lang="fr-FR" dirty="0"/>
              <a:t>. Il y travaille </a:t>
            </a:r>
            <a:endParaRPr lang="fr-FR" dirty="0" smtClean="0"/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déjà à 14 ans</a:t>
            </a:r>
            <a:r>
              <a:rPr lang="mr-IN" dirty="0" smtClean="0"/>
              <a:t>…</a:t>
            </a: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sz="1500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Se perfectionne au studio et 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découvre la photo d’extérieur </a:t>
            </a:r>
          </a:p>
          <a:p>
            <a:pPr marL="0" indent="0">
              <a:buNone/>
            </a:pPr>
            <a:r>
              <a:rPr lang="fr-FR" dirty="0" smtClean="0"/>
              <a:t>   avec la sortie en 1929 du Rolleiflex (objectif Zeiss Tessar </a:t>
            </a:r>
          </a:p>
          <a:p>
            <a:pPr marL="0" indent="0">
              <a:buNone/>
            </a:pPr>
            <a:r>
              <a:rPr lang="fr-FR" dirty="0" smtClean="0"/>
              <a:t>   75mm </a:t>
            </a:r>
            <a:r>
              <a:rPr lang="fr-FR" dirty="0"/>
              <a:t>f:3,5) et du Leica </a:t>
            </a:r>
            <a:r>
              <a:rPr lang="fr-FR" dirty="0" smtClean="0"/>
              <a:t>I </a:t>
            </a:r>
            <a:r>
              <a:rPr lang="fr-FR" dirty="0"/>
              <a:t>(objectif Elmar 5cm f:3,5</a:t>
            </a:r>
            <a:r>
              <a:rPr lang="fr-FR" dirty="0" smtClean="0"/>
              <a:t>)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sz="1900" dirty="0" smtClean="0"/>
              <a:t>       Au passage, savez-vous d’où vient l’appellation </a:t>
            </a:r>
            <a:r>
              <a:rPr lang="fr-FR" sz="1900" b="1" dirty="0" smtClean="0"/>
              <a:t>Leica</a:t>
            </a:r>
            <a:r>
              <a:rPr lang="fr-FR" sz="1900" dirty="0" smtClean="0"/>
              <a:t>?</a:t>
            </a:r>
          </a:p>
          <a:p>
            <a:pPr marL="0" indent="0" algn="ctr">
              <a:buNone/>
            </a:pPr>
            <a:r>
              <a:rPr lang="fr-FR" sz="1900" dirty="0" smtClean="0"/>
              <a:t>C’est la réunion de l’entreprise Leitz et de la première syllabe du mot latin « camera » ( camera obscura, la « chambre noire ») </a:t>
            </a:r>
            <a:endParaRPr lang="fr-FR" sz="1900" dirty="0"/>
          </a:p>
          <a:p>
            <a:pPr marL="0" indent="0">
              <a:buNone/>
            </a:pPr>
            <a:r>
              <a:rPr lang="fr-FR" dirty="0" smtClean="0"/>
              <a:t>                                                                                                 </a:t>
            </a:r>
          </a:p>
          <a:p>
            <a:r>
              <a:rPr lang="fr-FR" dirty="0" smtClean="0"/>
              <a:t>Contemporain de R. Doisneau et Willy Ronis.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>
              <a:buFontTx/>
              <a:buChar char="•"/>
            </a:pPr>
            <a:endParaRPr lang="fr-FR" dirty="0" smtClean="0"/>
          </a:p>
        </p:txBody>
      </p:sp>
      <p:pic>
        <p:nvPicPr>
          <p:cNvPr id="4" name="Image 3" descr="images (5)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750" y="1145616"/>
            <a:ext cx="2377050" cy="3215340"/>
          </a:xfrm>
          <a:prstGeom prst="rect">
            <a:avLst/>
          </a:prstGeom>
        </p:spPr>
      </p:pic>
      <p:pic>
        <p:nvPicPr>
          <p:cNvPr id="7" name="Image 6" descr="170px-Rolleiflex_camer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660" y="1867740"/>
            <a:ext cx="1712856" cy="2256939"/>
          </a:xfrm>
          <a:prstGeom prst="rect">
            <a:avLst/>
          </a:prstGeom>
        </p:spPr>
      </p:pic>
      <p:pic>
        <p:nvPicPr>
          <p:cNvPr id="9" name="Image 8" descr="téléchargement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228" y="2132618"/>
            <a:ext cx="1940167" cy="135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459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6587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Les années 30</a:t>
            </a:r>
            <a:r>
              <a:rPr lang="mr-IN" dirty="0" smtClean="0"/>
              <a:t>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25559"/>
            <a:ext cx="8229600" cy="5759429"/>
          </a:xfrm>
        </p:spPr>
        <p:txBody>
          <a:bodyPr/>
          <a:lstStyle/>
          <a:p>
            <a:r>
              <a:rPr lang="fr-FR" dirty="0" smtClean="0"/>
              <a:t>Il y produit une grande partie de son œuvre</a:t>
            </a:r>
          </a:p>
          <a:p>
            <a:r>
              <a:rPr lang="fr-FR" dirty="0" smtClean="0"/>
              <a:t>Plus de 80.000 clichés</a:t>
            </a:r>
          </a:p>
          <a:p>
            <a:r>
              <a:rPr lang="fr-FR" dirty="0" smtClean="0"/>
              <a:t>On l’appelle « l’homme au Rolleiflex »</a:t>
            </a:r>
          </a:p>
          <a:p>
            <a:r>
              <a:rPr lang="fr-FR" dirty="0" smtClean="0"/>
              <a:t>Classé dans le courant humaniste</a:t>
            </a:r>
          </a:p>
          <a:p>
            <a:r>
              <a:rPr lang="fr-FR" dirty="0" smtClean="0"/>
              <a:t>Photographe éclectique: photojournaliste, Illustrateur, Photographe de mode surtout</a:t>
            </a:r>
            <a:r>
              <a:rPr lang="mr-IN" dirty="0" smtClean="0"/>
              <a:t>…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4" name="Image 3" descr="00400beb68b4fb7b7d307ef5d7eb6ed8a72debb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943" y="4581114"/>
            <a:ext cx="1875286" cy="2257998"/>
          </a:xfrm>
          <a:prstGeom prst="rect">
            <a:avLst/>
          </a:prstGeom>
        </p:spPr>
      </p:pic>
      <p:pic>
        <p:nvPicPr>
          <p:cNvPr id="6" name="Image 5" descr="images (2)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340" y="4581114"/>
            <a:ext cx="1582078" cy="2011385"/>
          </a:xfrm>
          <a:prstGeom prst="rect">
            <a:avLst/>
          </a:prstGeom>
        </p:spPr>
      </p:pic>
      <p:pic>
        <p:nvPicPr>
          <p:cNvPr id="8" name="Image 7" descr="portrait-of-chanel-by-roger-schall-193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951" y="4581114"/>
            <a:ext cx="2015759" cy="2151514"/>
          </a:xfrm>
          <a:prstGeom prst="rect">
            <a:avLst/>
          </a:prstGeom>
        </p:spPr>
      </p:pic>
      <p:pic>
        <p:nvPicPr>
          <p:cNvPr id="5" name="Image 4" descr="170px-Rolleiflex_camer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916" y="1605924"/>
            <a:ext cx="1477011" cy="194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82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1934 à 1950: Les étés à Deauville </a:t>
            </a:r>
            <a:endParaRPr lang="fr-FR" dirty="0"/>
          </a:p>
        </p:txBody>
      </p:sp>
      <p:pic>
        <p:nvPicPr>
          <p:cNvPr id="5" name="Espace réservé du contenu 4" descr="téléchargement (2).jpe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" r="2711"/>
          <a:stretch>
            <a:fillRect/>
          </a:stretch>
        </p:blipFill>
        <p:spPr>
          <a:xfrm>
            <a:off x="457200" y="1417638"/>
            <a:ext cx="1674813" cy="1876425"/>
          </a:xfrm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sz="2400" dirty="0" smtClean="0"/>
              <a:t>Dès 1934, régulier des planches de Deauville</a:t>
            </a:r>
          </a:p>
          <a:p>
            <a:r>
              <a:rPr lang="fr-FR" sz="2400" dirty="0" smtClean="0"/>
              <a:t>Nombreux clichés aux compositions </a:t>
            </a:r>
            <a:r>
              <a:rPr lang="fr-FR" sz="2400" dirty="0" smtClean="0"/>
              <a:t>rigoureuses </a:t>
            </a:r>
            <a:endParaRPr lang="fr-FR" sz="2400" dirty="0" smtClean="0"/>
          </a:p>
          <a:p>
            <a:r>
              <a:rPr lang="fr-FR" sz="2400" dirty="0" smtClean="0"/>
              <a:t>La plage la journée</a:t>
            </a:r>
          </a:p>
          <a:p>
            <a:r>
              <a:rPr lang="fr-FR" sz="2400" dirty="0" smtClean="0"/>
              <a:t>Diners de gala, célébrités et ambiances du casino le soir</a:t>
            </a:r>
            <a:r>
              <a:rPr lang="mr-IN" sz="2400" dirty="0" smtClean="0"/>
              <a:t>…</a:t>
            </a:r>
            <a:endParaRPr lang="fr-FR" sz="2400" dirty="0" smtClean="0"/>
          </a:p>
          <a:p>
            <a:r>
              <a:rPr lang="fr-FR" sz="2400" dirty="0" smtClean="0"/>
              <a:t>Devient l’un des photoreporters les plus reconnu, publie dans Match, l’Illustration, M. Claire</a:t>
            </a:r>
            <a:r>
              <a:rPr lang="mr-IN" sz="2400" dirty="0" smtClean="0"/>
              <a:t>…</a:t>
            </a:r>
            <a:endParaRPr lang="fr-FR" sz="2400" dirty="0" smtClean="0"/>
          </a:p>
          <a:p>
            <a:r>
              <a:rPr lang="fr-FR" sz="2400" dirty="0" smtClean="0"/>
              <a:t>Couvre l’été 1936 des premiers congés payés</a:t>
            </a:r>
          </a:p>
          <a:p>
            <a:r>
              <a:rPr lang="fr-FR" sz="2400" dirty="0" smtClean="0"/>
              <a:t>Novateur dans la photo de mode hors studio</a:t>
            </a:r>
            <a:r>
              <a:rPr lang="mr-IN" sz="2400" dirty="0" smtClean="0"/>
              <a:t>…</a:t>
            </a:r>
            <a:r>
              <a:rPr lang="fr-FR" sz="2400" dirty="0" smtClean="0"/>
              <a:t>concours d’élégance automobile (Modèle + voiture + chien!)</a:t>
            </a:r>
          </a:p>
          <a:p>
            <a:endParaRPr lang="fr-FR" sz="2000" dirty="0" smtClean="0"/>
          </a:p>
          <a:p>
            <a:endParaRPr lang="fr-FR" dirty="0"/>
          </a:p>
        </p:txBody>
      </p:sp>
      <p:pic>
        <p:nvPicPr>
          <p:cNvPr id="6" name="Image 5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823" y="1661326"/>
            <a:ext cx="1876600" cy="1876600"/>
          </a:xfrm>
          <a:prstGeom prst="rect">
            <a:avLst/>
          </a:prstGeom>
        </p:spPr>
      </p:pic>
      <p:pic>
        <p:nvPicPr>
          <p:cNvPr id="7" name="Image 6" descr="téléchargement (1)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66" y="3787043"/>
            <a:ext cx="1973206" cy="1854133"/>
          </a:xfrm>
          <a:prstGeom prst="rect">
            <a:avLst/>
          </a:prstGeom>
        </p:spPr>
      </p:pic>
      <p:pic>
        <p:nvPicPr>
          <p:cNvPr id="8" name="Image 7" descr="téléchargement (4)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787043"/>
            <a:ext cx="1981200" cy="1109472"/>
          </a:xfrm>
          <a:prstGeom prst="rect">
            <a:avLst/>
          </a:prstGeom>
        </p:spPr>
      </p:pic>
      <p:pic>
        <p:nvPicPr>
          <p:cNvPr id="9" name="Image 8" descr="téléchargement (3)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823" y="5311172"/>
            <a:ext cx="1799006" cy="118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298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images (1)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52" y="604467"/>
            <a:ext cx="2522114" cy="2648795"/>
          </a:xfrm>
          <a:prstGeom prst="rect">
            <a:avLst/>
          </a:prstGeom>
        </p:spPr>
      </p:pic>
      <p:pic>
        <p:nvPicPr>
          <p:cNvPr id="6" name="Image 5" descr="téléchargement (7)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977" y="604467"/>
            <a:ext cx="2132461" cy="2281733"/>
          </a:xfrm>
          <a:prstGeom prst="rect">
            <a:avLst/>
          </a:prstGeom>
        </p:spPr>
      </p:pic>
      <p:pic>
        <p:nvPicPr>
          <p:cNvPr id="7" name="Image 6" descr="téléchargement (8)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650" y="604468"/>
            <a:ext cx="2508236" cy="2508236"/>
          </a:xfrm>
          <a:prstGeom prst="rect">
            <a:avLst/>
          </a:prstGeom>
        </p:spPr>
      </p:pic>
      <p:pic>
        <p:nvPicPr>
          <p:cNvPr id="8" name="Image 7" descr="images (2)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43" y="3733784"/>
            <a:ext cx="2235232" cy="2235232"/>
          </a:xfrm>
          <a:prstGeom prst="rect">
            <a:avLst/>
          </a:prstGeom>
        </p:spPr>
      </p:pic>
      <p:pic>
        <p:nvPicPr>
          <p:cNvPr id="9" name="Image 8" descr="images (3)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066" y="3563990"/>
            <a:ext cx="2857500" cy="2857500"/>
          </a:xfrm>
          <a:prstGeom prst="rect">
            <a:avLst/>
          </a:prstGeom>
        </p:spPr>
      </p:pic>
      <p:pic>
        <p:nvPicPr>
          <p:cNvPr id="10" name="Image 9" descr="téléchargement (6)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951" y="3307596"/>
            <a:ext cx="1575645" cy="1575645"/>
          </a:xfrm>
          <a:prstGeom prst="rect">
            <a:avLst/>
          </a:prstGeom>
        </p:spPr>
      </p:pic>
      <p:pic>
        <p:nvPicPr>
          <p:cNvPr id="11" name="Image 10" descr="téléchargement (9)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091" y="5039501"/>
            <a:ext cx="1537011" cy="153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181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92046"/>
            <a:ext cx="8229600" cy="1256480"/>
          </a:xfrm>
        </p:spPr>
        <p:txBody>
          <a:bodyPr/>
          <a:lstStyle/>
          <a:p>
            <a:r>
              <a:rPr lang="fr-FR" dirty="0" smtClean="0"/>
              <a:t>1935: Le Normandie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96515"/>
            <a:ext cx="8229600" cy="5229649"/>
          </a:xfrm>
        </p:spPr>
        <p:txBody>
          <a:bodyPr/>
          <a:lstStyle/>
          <a:p>
            <a:r>
              <a:rPr lang="fr-FR" dirty="0" smtClean="0"/>
              <a:t>Sa rencontre avec Blaise Cendrars et Colette lui permet d’approcher les « People », lors du voyage inaugural entre St Nazaire et New-York 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en 1935.</a:t>
            </a: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6" name="Image 5" descr="images (7)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73" y="3056932"/>
            <a:ext cx="1885635" cy="1885635"/>
          </a:xfrm>
          <a:prstGeom prst="rect">
            <a:avLst/>
          </a:prstGeom>
        </p:spPr>
      </p:pic>
      <p:pic>
        <p:nvPicPr>
          <p:cNvPr id="8" name="Image 7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716" y="4942567"/>
            <a:ext cx="1642188" cy="1642188"/>
          </a:xfrm>
          <a:prstGeom prst="rect">
            <a:avLst/>
          </a:prstGeom>
        </p:spPr>
      </p:pic>
      <p:pic>
        <p:nvPicPr>
          <p:cNvPr id="10" name="Image 9" descr="téléchargement (3)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577" y="3349612"/>
            <a:ext cx="2693564" cy="2693564"/>
          </a:xfrm>
          <a:prstGeom prst="rect">
            <a:avLst/>
          </a:prstGeom>
        </p:spPr>
      </p:pic>
      <p:pic>
        <p:nvPicPr>
          <p:cNvPr id="12" name="Image 11" descr="téléchargement (4)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404" y="2978537"/>
            <a:ext cx="1768096" cy="187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94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802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Photographe novateur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43786"/>
            <a:ext cx="8229600" cy="4882378"/>
          </a:xfrm>
        </p:spPr>
        <p:txBody>
          <a:bodyPr>
            <a:normAutofit fontScale="85000" lnSpcReduction="20000"/>
          </a:bodyPr>
          <a:lstStyle/>
          <a:p>
            <a:r>
              <a:rPr lang="fr-FR" dirty="0"/>
              <a:t>Joue les paparazzi pendant quelques années en devenant le photographe de Gabrielle </a:t>
            </a:r>
            <a:r>
              <a:rPr lang="fr-FR" dirty="0" err="1"/>
              <a:t>Chasnel</a:t>
            </a:r>
            <a:r>
              <a:rPr lang="fr-FR" dirty="0"/>
              <a:t> dite « Coco Chanel »</a:t>
            </a:r>
            <a:r>
              <a:rPr lang="fr-FR" dirty="0" smtClean="0"/>
              <a:t>.</a:t>
            </a:r>
          </a:p>
          <a:p>
            <a:r>
              <a:rPr lang="fr-FR" dirty="0" smtClean="0"/>
              <a:t>Travaille pour </a:t>
            </a:r>
            <a:r>
              <a:rPr lang="fr-FR" dirty="0" err="1" smtClean="0"/>
              <a:t>Harper’s</a:t>
            </a:r>
            <a:r>
              <a:rPr lang="fr-FR" dirty="0" smtClean="0"/>
              <a:t> </a:t>
            </a:r>
            <a:r>
              <a:rPr lang="fr-FR" dirty="0" err="1" smtClean="0"/>
              <a:t>Bazaar</a:t>
            </a:r>
            <a:r>
              <a:rPr lang="fr-FR" dirty="0" smtClean="0"/>
              <a:t>, 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Vogue, Life, l’Illustration, Match</a:t>
            </a:r>
            <a:r>
              <a:rPr lang="mr-IN" dirty="0" smtClean="0"/>
              <a:t>…</a:t>
            </a:r>
            <a:endParaRPr lang="fr-FR" dirty="0"/>
          </a:p>
          <a:p>
            <a:pPr marL="0" indent="0">
              <a:buNone/>
            </a:pPr>
            <a:r>
              <a:rPr lang="fr-FR" dirty="0" smtClean="0"/>
              <a:t>    Crée la rubrique « People » de 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Vogue. 150 couvertures</a:t>
            </a:r>
            <a:r>
              <a:rPr lang="mr-IN" dirty="0" smtClean="0"/>
              <a:t>…</a:t>
            </a:r>
            <a:endParaRPr lang="fr-FR" dirty="0"/>
          </a:p>
          <a:p>
            <a:r>
              <a:rPr lang="fr-FR" dirty="0" smtClean="0"/>
              <a:t>Nouvel abord de la photo de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mode: 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* Travaille en plein air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* Scènes réalistes de la vie quotidienne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* Intègre voitures, animaux, et architecture</a:t>
            </a:r>
          </a:p>
        </p:txBody>
      </p:sp>
      <p:pic>
        <p:nvPicPr>
          <p:cNvPr id="4" name="Image 3" descr="images (14)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164" y="2428654"/>
            <a:ext cx="2214534" cy="237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768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images (1)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632" y="2317366"/>
            <a:ext cx="2157246" cy="2225575"/>
          </a:xfrm>
          <a:prstGeom prst="rect">
            <a:avLst/>
          </a:prstGeom>
        </p:spPr>
      </p:pic>
      <p:pic>
        <p:nvPicPr>
          <p:cNvPr id="5" name="Image 4" descr="roger-schall-1939-concours-d_c3a9lc3a9gance-au-trocadc3a9ro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539" y="3430228"/>
            <a:ext cx="2670025" cy="3133192"/>
          </a:xfrm>
          <a:prstGeom prst="rect">
            <a:avLst/>
          </a:prstGeom>
        </p:spPr>
      </p:pic>
      <p:pic>
        <p:nvPicPr>
          <p:cNvPr id="7" name="Image 6" descr="marlene-dietrich-in-pari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53" y="438597"/>
            <a:ext cx="2780865" cy="2928421"/>
          </a:xfrm>
          <a:prstGeom prst="rect">
            <a:avLst/>
          </a:prstGeom>
        </p:spPr>
      </p:pic>
      <p:pic>
        <p:nvPicPr>
          <p:cNvPr id="9" name="Image 8" descr="téléchargement (9)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991" y="261848"/>
            <a:ext cx="1902807" cy="2833527"/>
          </a:xfrm>
          <a:prstGeom prst="rect">
            <a:avLst/>
          </a:prstGeom>
        </p:spPr>
      </p:pic>
      <p:pic>
        <p:nvPicPr>
          <p:cNvPr id="11" name="Image 10" descr="images (17)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075" y="314220"/>
            <a:ext cx="1451150" cy="1673336"/>
          </a:xfrm>
          <a:prstGeom prst="rect">
            <a:avLst/>
          </a:prstGeom>
        </p:spPr>
      </p:pic>
      <p:pic>
        <p:nvPicPr>
          <p:cNvPr id="13" name="Image 12" descr="téléchargement (6)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632" y="4933945"/>
            <a:ext cx="1551544" cy="1629475"/>
          </a:xfrm>
          <a:prstGeom prst="rect">
            <a:avLst/>
          </a:prstGeom>
        </p:spPr>
      </p:pic>
      <p:pic>
        <p:nvPicPr>
          <p:cNvPr id="15" name="Image 14" descr="images (6)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92" y="3881918"/>
            <a:ext cx="2008538" cy="268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317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Photojournaliste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L’actualité le pousse à délaisser le monde de la Mode pour se consacrer à la montée du nazisme.</a:t>
            </a:r>
          </a:p>
          <a:p>
            <a:r>
              <a:rPr lang="fr-FR" dirty="0" smtClean="0"/>
              <a:t>On lui reproche son travail éclectique, Mode, Publicité, Nu, Actualité</a:t>
            </a:r>
            <a:r>
              <a:rPr lang="mr-IN" dirty="0" smtClean="0"/>
              <a:t>…</a:t>
            </a:r>
            <a:r>
              <a:rPr lang="fr-FR" dirty="0" smtClean="0"/>
              <a:t> Opportuniste?</a:t>
            </a:r>
          </a:p>
          <a:p>
            <a:r>
              <a:rPr lang="fr-FR" dirty="0" smtClean="0"/>
              <a:t>La guerre fera oublier son travail de photographe de Mode.</a:t>
            </a:r>
          </a:p>
          <a:p>
            <a:r>
              <a:rPr lang="fr-FR" dirty="0" smtClean="0"/>
              <a:t>L’après guerre fera oublier son reportage de Paris sous l’occupation</a:t>
            </a:r>
            <a:r>
              <a:rPr lang="mr-IN" dirty="0" smtClean="0"/>
              <a:t>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7478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 Noir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Noir .thmx</Template>
  <TotalTime>1752</TotalTime>
  <Words>412</Words>
  <Application>Microsoft Macintosh PowerPoint</Application>
  <PresentationFormat>Présentation à l'écran (4:3)</PresentationFormat>
  <Paragraphs>83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 Noir </vt:lpstr>
      <vt:lpstr>Roger SCHALL     1904 / 1995</vt:lpstr>
      <vt:lpstr>Photographe de père en fils</vt:lpstr>
      <vt:lpstr>Les années 30…</vt:lpstr>
      <vt:lpstr>1934 à 1950: Les étés à Deauville </vt:lpstr>
      <vt:lpstr>Présentation PowerPoint</vt:lpstr>
      <vt:lpstr>1935: Le Normandie</vt:lpstr>
      <vt:lpstr>Photographe novateur</vt:lpstr>
      <vt:lpstr>Présentation PowerPoint</vt:lpstr>
      <vt:lpstr>Photojournaliste</vt:lpstr>
      <vt:lpstr>Paris 1940 / 1944 Période Leica   </vt:lpstr>
      <vt:lpstr>Présentation PowerPoint</vt:lpstr>
      <vt:lpstr>Son style de prise de vue de Paris</vt:lpstr>
      <vt:lpstr>Présentation PowerPoint</vt:lpstr>
      <vt:lpstr>L’après guerre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Roger SCHALL     1904 / 1995</dc:title>
  <dc:creator>Vincent BASSO-BERT</dc:creator>
  <cp:lastModifiedBy>Vincent BASSO-BERT</cp:lastModifiedBy>
  <cp:revision>33</cp:revision>
  <dcterms:created xsi:type="dcterms:W3CDTF">2018-09-18T19:06:19Z</dcterms:created>
  <dcterms:modified xsi:type="dcterms:W3CDTF">2019-01-13T18:42:49Z</dcterms:modified>
</cp:coreProperties>
</file>